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wmf" ContentType="image/x-wmf"/>
  <Default Extension="vsdx" ContentType="application/vnd.ms-visio.drawing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notesSlides/notesSlide7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slideLayouts/slideLayout16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4.xml" ContentType="application/vnd.openxmlformats-officedocument.customXml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5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  <p:sldMasterId id="2147483666" r:id="rId3"/>
    <p:sldMasterId id="2147483668" r:id="rId4"/>
  </p:sldMasterIdLst>
  <p:notesMasterIdLst>
    <p:notesMasterId r:id="rId51"/>
  </p:notesMasterIdLst>
  <p:sldIdLst>
    <p:sldId id="256" r:id="rId5"/>
    <p:sldId id="390" r:id="rId6"/>
    <p:sldId id="1004" r:id="rId7"/>
    <p:sldId id="898" r:id="rId8"/>
    <p:sldId id="899" r:id="rId9"/>
    <p:sldId id="951" r:id="rId10"/>
    <p:sldId id="952" r:id="rId11"/>
    <p:sldId id="954" r:id="rId12"/>
    <p:sldId id="996" r:id="rId13"/>
    <p:sldId id="997" r:id="rId14"/>
    <p:sldId id="960" r:id="rId15"/>
    <p:sldId id="961" r:id="rId16"/>
    <p:sldId id="967" r:id="rId17"/>
    <p:sldId id="964" r:id="rId18"/>
    <p:sldId id="971" r:id="rId19"/>
    <p:sldId id="972" r:id="rId20"/>
    <p:sldId id="973" r:id="rId21"/>
    <p:sldId id="975" r:id="rId22"/>
    <p:sldId id="1219" r:id="rId23"/>
    <p:sldId id="1227" r:id="rId24"/>
    <p:sldId id="977" r:id="rId25"/>
    <p:sldId id="976" r:id="rId26"/>
    <p:sldId id="979" r:id="rId27"/>
    <p:sldId id="1229" r:id="rId28"/>
    <p:sldId id="982" r:id="rId29"/>
    <p:sldId id="987" r:id="rId30"/>
    <p:sldId id="986" r:id="rId31"/>
    <p:sldId id="990" r:id="rId32"/>
    <p:sldId id="989" r:id="rId33"/>
    <p:sldId id="998" r:id="rId34"/>
    <p:sldId id="895" r:id="rId35"/>
    <p:sldId id="909" r:id="rId36"/>
    <p:sldId id="926" r:id="rId37"/>
    <p:sldId id="711" r:id="rId38"/>
    <p:sldId id="1226" r:id="rId39"/>
    <p:sldId id="707" r:id="rId40"/>
    <p:sldId id="708" r:id="rId41"/>
    <p:sldId id="479" r:id="rId42"/>
    <p:sldId id="1220" r:id="rId43"/>
    <p:sldId id="1221" r:id="rId44"/>
    <p:sldId id="1223" r:id="rId45"/>
    <p:sldId id="1224" r:id="rId46"/>
    <p:sldId id="1225" r:id="rId47"/>
    <p:sldId id="787" r:id="rId48"/>
    <p:sldId id="995" r:id="rId49"/>
    <p:sldId id="788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4" autoAdjust="0"/>
    <p:restoredTop sz="93709" autoAdjust="0"/>
  </p:normalViewPr>
  <p:slideViewPr>
    <p:cSldViewPr snapToGrid="0">
      <p:cViewPr varScale="1">
        <p:scale>
          <a:sx n="58" d="100"/>
          <a:sy n="58" d="100"/>
        </p:scale>
        <p:origin x="96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viewProps" Target="viewProps.xml"/><Relationship Id="rId58" Type="http://schemas.openxmlformats.org/officeDocument/2006/relationships/customXml" Target="../customXml/item3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customXml" Target="../customXml/item1.xml"/><Relationship Id="rId8" Type="http://schemas.openxmlformats.org/officeDocument/2006/relationships/slide" Target="slides/slide4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customXml" Target="../customXml/item4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customXml" Target="../customXml/item2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presProps" Target="presProps.xml"/><Relationship Id="rId60" Type="http://schemas.openxmlformats.org/officeDocument/2006/relationships/customXml" Target="../customXml/item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48.wmf"/><Relationship Id="rId1" Type="http://schemas.openxmlformats.org/officeDocument/2006/relationships/image" Target="../media/image47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CE636C-635F-4324-975E-F7B6D4C2F813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5AA7B7-EB10-4694-BDA5-9742234D8C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380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126EE7-29F5-9749-9C52-D0832CD2E3AE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6167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5AA7B7-EB10-4694-BDA5-9742234D8C72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6439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126EE7-29F5-9749-9C52-D0832CD2E3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12552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554202-0B94-44A9-BD51-1750509AF68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5660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CA1C1D-05BD-4C9C-A417-4BA91B33B8D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6455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CA1C1D-05BD-4C9C-A417-4BA91B33B8D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5699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CA1C1D-05BD-4C9C-A417-4BA91B33B8D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938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CA1C1D-05BD-4C9C-A417-4BA91B33B8D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8846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CA1C1D-05BD-4C9C-A417-4BA91B33B8D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9679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02B4ED-A755-4A2D-AF34-1776989A7F28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00728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46316-CEF8-458F-A764-18813F3393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77214D-50D0-4B87-B68B-0B190905CF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0D2F43-EE04-459C-B076-7222513CC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91C0FF-081E-4872-91D0-F13D36EDE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EDEB6C-C797-4BA7-8EC3-A9F0DA1F7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BCFE5-F571-4DCF-8907-E4ABB89F2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017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4B25F-6823-40E4-BF57-D21C14634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F31DB8-98B1-4AFF-AABC-81A6947FA2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9659E2-E4DA-4D47-86F0-6A4F44D2B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59C853-3614-4661-8583-AFCE974EE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DBA213-4E8C-4F8A-A0D0-5AF04742F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BCFE5-F571-4DCF-8907-E4ABB89F2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531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6B1BCA0-46C5-4F79-8B0B-F074064A17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BC0794-8C38-4540-9E4B-4C42B0E9FE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CFB4B6-30E6-47EA-9EC5-A65FC341D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59FBC-D952-416D-9DA4-0083175B4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C266B2-E827-4C22-8E40-556B7F97C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BCFE5-F571-4DCF-8907-E4ABB89F2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8166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Only w/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262DDC-A8BB-4ED8-9D67-43A0E500F07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1621410"/>
            <a:ext cx="10519874" cy="4247578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C8C8CB63-2B34-48E7-9410-F70BF4A822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6506" y="644535"/>
            <a:ext cx="10709993" cy="6208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114B7855-3466-97A0-CAF4-2068E6426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CEBCFE5-F571-4DCF-8907-E4ABB89F2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2866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enter Ba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380E5-9671-47D6-921B-5739E0C75C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842311-1E58-45F8-AECD-112D9CB871C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65543" y="2470150"/>
            <a:ext cx="7460914" cy="1095131"/>
          </a:xfrm>
          <a:prstGeom prst="rect">
            <a:avLst/>
          </a:prstGeom>
        </p:spPr>
        <p:txBody>
          <a:bodyPr/>
          <a:lstStyle>
            <a:lvl1pPr marL="342900" indent="-342900">
              <a:buSzPct val="100000"/>
              <a:buFont typeface="Wingdings" panose="05000000000000000000" pitchFamily="2" charset="2"/>
              <a:buChar char="§"/>
              <a:defRPr sz="2400" b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add to text </a:t>
            </a:r>
          </a:p>
          <a:p>
            <a:pPr lvl="0"/>
            <a:endParaRPr lang="en-US" dirty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CB5EE97B-5A9B-E3E7-8FCF-2257C284C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CEBCFE5-F571-4DCF-8907-E4ABB89F2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906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pening Remark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725E9-AF04-46F4-8B98-AAD5BCA94D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2911B638-6E1C-C75D-D958-A011A2C10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CEBCFE5-F571-4DCF-8907-E4ABB89F2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3398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er Ba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380E5-9671-47D6-921B-5739E0C75C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842311-1E58-45F8-AECD-112D9CB871C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65543" y="2470150"/>
            <a:ext cx="7460914" cy="1095131"/>
          </a:xfrm>
          <a:prstGeom prst="rect">
            <a:avLst/>
          </a:prstGeom>
        </p:spPr>
        <p:txBody>
          <a:bodyPr/>
          <a:lstStyle>
            <a:lvl1pPr marL="342900" indent="-342900">
              <a:buSzPct val="100000"/>
              <a:buFont typeface="Wingdings" panose="05000000000000000000" pitchFamily="2" charset="2"/>
              <a:buChar char="§"/>
              <a:defRPr sz="2400" b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add to text 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7159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Remark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725E9-AF04-46F4-8B98-AAD5BCA94D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4655769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onl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2C4645E2-BC3D-4978-B3F8-C2650FB314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6506" y="644535"/>
            <a:ext cx="10709993" cy="6208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D1DFAF8-64D7-4E64-82B0-39B236FF24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834356" y="1577975"/>
            <a:ext cx="8523288" cy="46355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49898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w/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262DDC-A8BB-4ED8-9D67-43A0E500F07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1621410"/>
            <a:ext cx="10519874" cy="4247578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C8C8CB63-2B34-48E7-9410-F70BF4A822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6506" y="644535"/>
            <a:ext cx="10709993" cy="6208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667105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BE8D4-ED4F-49D3-B679-31DF71A2D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4A1991-2077-45D4-B642-5C72968B110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8891" y="1670050"/>
            <a:ext cx="10802083" cy="3987800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Font typeface="Arial" panose="020B0604020202020204" pitchFamily="34" charset="0"/>
              <a:buChar char="▬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buFont typeface="Arial" panose="020B0604020202020204" pitchFamily="34" charset="0"/>
              <a:buChar char="▬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 Second level</a:t>
            </a:r>
          </a:p>
          <a:p>
            <a:pPr lvl="2"/>
            <a:r>
              <a:rPr lang="en-US"/>
              <a:t> Third </a:t>
            </a:r>
            <a:r>
              <a:rPr lang="en-US" dirty="0"/>
              <a:t>level</a:t>
            </a:r>
          </a:p>
          <a:p>
            <a:pPr lvl="3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936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E48DF-429B-4426-BD4C-5127CDF29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BE95DD-A712-42C7-80B9-8FF57C23C4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036E66-9F26-4D1A-B767-6DEC5466B0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03C32A-9D98-44D6-84E1-456C59062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1CA963-2623-452B-B2AD-5DDFC4703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BCFE5-F571-4DCF-8907-E4ABB89F2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3927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0D746D-772E-4F09-BFFD-BD4CD2344D02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>
              <a:buNone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If something other than text is desired pick from the icons below.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2C4645E2-BC3D-4978-B3F8-C2650FB314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6506" y="644535"/>
            <a:ext cx="10709993" cy="6208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42110078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D306D3-3D14-49F0-AA71-2EE8E49340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B2FFB9-4D51-4095-9CBE-F3637F426E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2307429B-33AE-40F1-AE6B-1ED99FDC90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6506" y="644535"/>
            <a:ext cx="10709993" cy="6208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3826819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s, 2 Content,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D306D3-3D14-49F0-AA71-2EE8E49340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7529547" cy="1924073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2307429B-33AE-40F1-AE6B-1ED99FDC90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6507" y="644535"/>
            <a:ext cx="5971238" cy="6208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317EDEE-C29D-4EE2-9CCB-49D2B52CEA8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493125" y="0"/>
            <a:ext cx="3698875" cy="6316663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13F3CA3-551F-455C-B823-FD13D63A40A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9744" y="3930680"/>
            <a:ext cx="4099932" cy="2105055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Insert Content</a:t>
            </a: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579382A7-4368-47CA-83D1-C28045FD42E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4267815" y="3941720"/>
            <a:ext cx="4099932" cy="2105055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Insert Content</a:t>
            </a:r>
          </a:p>
        </p:txBody>
      </p:sp>
    </p:spTree>
    <p:extLst>
      <p:ext uri="{BB962C8B-B14F-4D97-AF65-F5344CB8AC3E}">
        <p14:creationId xmlns:p14="http://schemas.microsoft.com/office/powerpoint/2010/main" val="35974910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, Content, and Picture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D306D3-3D14-49F0-AA71-2EE8E49340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205140" cy="4351338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2307429B-33AE-40F1-AE6B-1ED99FDC90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6507" y="644535"/>
            <a:ext cx="5971238" cy="6208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317EDEE-C29D-4EE2-9CCB-49D2B52CEA8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493125" y="0"/>
            <a:ext cx="3698875" cy="6316663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13F3CA3-551F-455C-B823-FD13D63A40A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207603" y="1947123"/>
            <a:ext cx="3140075" cy="1781175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Insert Content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09D7F8DD-5BBB-4776-B7FE-6C4C68AE8345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198195" y="3930680"/>
            <a:ext cx="3140075" cy="1781175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Insert Content</a:t>
            </a:r>
          </a:p>
        </p:txBody>
      </p:sp>
    </p:spTree>
    <p:extLst>
      <p:ext uri="{BB962C8B-B14F-4D97-AF65-F5344CB8AC3E}">
        <p14:creationId xmlns:p14="http://schemas.microsoft.com/office/powerpoint/2010/main" val="35408746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BE7C5F25-F2E7-4132-9568-CCFF4248D7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6506" y="644535"/>
            <a:ext cx="10709993" cy="6208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A4892CE-4C95-4314-AA60-B3B4A0FE5E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Chart Placeholder 8">
            <a:extLst>
              <a:ext uri="{FF2B5EF4-FFF2-40B4-BE49-F238E27FC236}">
                <a16:creationId xmlns:a16="http://schemas.microsoft.com/office/drawing/2014/main" id="{6C7335E6-1B57-4A5C-A99C-5AEECB8CB6C3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6249988" y="1825625"/>
            <a:ext cx="5722053" cy="4351338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9250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262DDC-A8BB-4ED8-9D67-43A0E500F0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621410"/>
            <a:ext cx="3932237" cy="424757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C8C8CB63-2B34-48E7-9410-F70BF4A822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6506" y="644535"/>
            <a:ext cx="10709993" cy="6208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D8E42B7-6FE0-4ECE-92A6-737332E6A2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89689" y="1621410"/>
            <a:ext cx="6346810" cy="4351338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495742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10C1AE-F410-425D-946B-66A107B564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621410"/>
            <a:ext cx="6172200" cy="423964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F114E3E1-C0A1-402F-84F5-9D6D02F707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6506" y="644535"/>
            <a:ext cx="10709993" cy="6208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1B4492CC-E27C-46BC-87BF-6C7040C06A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621410"/>
            <a:ext cx="3932237" cy="4247578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11865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BF4DC-7A1C-480D-A295-D847F7707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E27FBF-C916-42F3-9C90-CC92FB7FBB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6E11E1-E8C7-4862-B2B6-C0BE78F0F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354B90-97F2-491A-A16A-75C9F3D90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8F99DA-8C12-4468-A7A1-2406FFD9E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BCFE5-F571-4DCF-8907-E4ABB89F2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445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17181-38B1-48E3-99A8-49D2B3E6C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4F8D10-E8E6-450E-9E85-C4AC944FCE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12B618-987D-4538-B7D2-2FC92C6D8E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4BAB4B-9D22-4E7E-808A-C5976F7B4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90142F-618B-4574-B3B8-F428423F0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3D218D-4ACC-4713-BF85-253A9F844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BCFE5-F571-4DCF-8907-E4ABB89F2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285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A0690-8A55-4758-B665-0DAB947B5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8D037A-830C-4845-956B-D9D8129DB7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EB9688-30C4-4AB2-9127-C204C767C8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4B2D7E-3310-4AA0-AB55-1EC7A8172D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A795DCA-904D-4BF8-BE0C-8EE8BF7026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660902-83BA-4126-879A-027665202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26D9D9-7571-4993-BE89-BF90A0231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D01678-C146-45F7-95E8-0A49BA4E4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BCFE5-F571-4DCF-8907-E4ABB89F2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0418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B0B16-E91E-4523-8739-F523A0073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162C5B-BE64-45F9-A8E9-00C382B93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3C819A-C781-4406-8755-ACD078458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437872-CB65-47ED-8373-4CB43C66B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BCFE5-F571-4DCF-8907-E4ABB89F2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200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5D11B4-AF25-4662-931A-7685B45F6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401F33-7571-448D-9053-F22EF737F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7E36DA-3ED1-4487-BE79-4E3ECAF0F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BCFE5-F571-4DCF-8907-E4ABB89F2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3629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38B6E-7066-4C83-8D37-5AFD5558D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A85236-4344-4163-8E4B-3C7ACAE5E8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35A81B-B92F-45CA-A135-144D15FD82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F356C4-5CF3-4493-8E29-4338402989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834DEF-7B81-470D-AA5C-10DD65546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56D1D7-59D2-4CE4-88B1-CDC7E790F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BCFE5-F571-4DCF-8907-E4ABB89F2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022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7B343-25FF-487A-B026-F150A0F63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84804CD-B3F8-48E2-B236-11364C22DA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3B28DB-10CB-465F-AF5F-F8C91448C1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5FF76B-1A93-4C16-B378-F881B4A09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B60A18-EB85-45E2-B3D7-C1631DBAD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8B7130-D209-4329-9F28-64FA52077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BCFE5-F571-4DCF-8907-E4ABB89F2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587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10" Type="http://schemas.openxmlformats.org/officeDocument/2006/relationships/image" Target="../media/image8.svg"/><Relationship Id="rId4" Type="http://schemas.openxmlformats.org/officeDocument/2006/relationships/image" Target="../media/image2.svg"/><Relationship Id="rId9" Type="http://schemas.openxmlformats.org/officeDocument/2006/relationships/image" Target="../media/image7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9.png"/><Relationship Id="rId7" Type="http://schemas.openxmlformats.org/officeDocument/2006/relationships/image" Target="../media/image7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0.sv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2.sv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image" Target="../media/image1.png"/><Relationship Id="rId17" Type="http://schemas.openxmlformats.org/officeDocument/2006/relationships/image" Target="../media/image8.svg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21.xml"/><Relationship Id="rId15" Type="http://schemas.openxmlformats.org/officeDocument/2006/relationships/image" Target="../media/image6.svg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D9093ED-6C48-4F9A-9F89-E2348774D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B1B1B9-B553-4663-BF5B-0D2F06CA2C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A01D7F-5564-4177-AD61-CF7901F7FA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353F45-7530-4C89-8E0A-9B720C40CB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7705CE-4B51-48E2-B0E8-063B94D5D8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EBCFE5-F571-4DCF-8907-E4ABB89F2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845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79" r:id="rId13"/>
    <p:sldLayoutId id="2147483680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6506" y="644535"/>
            <a:ext cx="10709993" cy="6208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dirty="0"/>
              <a:t>CLICK TO ADD TITLE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78493EA2-B67F-4AD3-A024-4AE1259DC73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7403" y="1309247"/>
            <a:ext cx="1295226" cy="53228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0631F889-F8E8-4903-9562-712326D8F0D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164821"/>
            <a:ext cx="12192000" cy="234315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03A5155-D0F9-4D44-91B0-EE886089EF09}"/>
              </a:ext>
            </a:extLst>
          </p:cNvPr>
          <p:cNvGrpSpPr/>
          <p:nvPr userDrawn="1"/>
        </p:nvGrpSpPr>
        <p:grpSpPr>
          <a:xfrm>
            <a:off x="9600" y="6315537"/>
            <a:ext cx="12182399" cy="546792"/>
            <a:chOff x="0" y="6153776"/>
            <a:chExt cx="12192001" cy="708553"/>
          </a:xfrm>
        </p:grpSpPr>
        <p:sp>
          <p:nvSpPr>
            <p:cNvPr id="17" name="Rectangle 7">
              <a:extLst>
                <a:ext uri="{FF2B5EF4-FFF2-40B4-BE49-F238E27FC236}">
                  <a16:creationId xmlns:a16="http://schemas.microsoft.com/office/drawing/2014/main" id="{33FF369D-B95E-4BCA-A730-79C54B7899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01517" y="6536749"/>
              <a:ext cx="490483" cy="3119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l"/>
              <a:fld id="{F0772937-DAE7-445B-8489-980DDEB8A66D}" type="slidenum">
                <a:rPr lang="en-US" sz="200" smtClean="0">
                  <a:solidFill>
                    <a:schemeClr val="accent5">
                      <a:lumMod val="75000"/>
                    </a:schemeClr>
                  </a:solidFill>
                </a:rPr>
                <a:t>‹#›</a:t>
              </a:fld>
              <a:endParaRPr lang="en-US" sz="200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9" name="Rectangle 7">
              <a:extLst>
                <a:ext uri="{FF2B5EF4-FFF2-40B4-BE49-F238E27FC236}">
                  <a16:creationId xmlns:a16="http://schemas.microsoft.com/office/drawing/2014/main" id="{420275AE-80EA-422D-AB6A-40E7CD6D45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01517" y="6536749"/>
              <a:ext cx="490483" cy="3119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l"/>
              <a:fld id="{F0772937-DAE7-445B-8489-980DDEB8A66D}" type="slidenum">
                <a:rPr lang="en-US" sz="200" smtClean="0">
                  <a:solidFill>
                    <a:srgbClr val="003E7E"/>
                  </a:solidFill>
                </a:rPr>
                <a:t>‹#›</a:t>
              </a:fld>
              <a:endParaRPr lang="en-US" sz="200" dirty="0">
                <a:solidFill>
                  <a:srgbClr val="003E7E"/>
                </a:solidFill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1C6A6D1-B137-4550-B040-6E74F6834AEF}"/>
                </a:ext>
              </a:extLst>
            </p:cNvPr>
            <p:cNvSpPr/>
            <p:nvPr userDrawn="1"/>
          </p:nvSpPr>
          <p:spPr>
            <a:xfrm>
              <a:off x="0" y="6153776"/>
              <a:ext cx="12192001" cy="708553"/>
            </a:xfrm>
            <a:prstGeom prst="rect">
              <a:avLst/>
            </a:prstGeom>
            <a:solidFill>
              <a:srgbClr val="1C6D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/>
            </a:p>
          </p:txBody>
        </p:sp>
      </p:grpSp>
      <p:sp>
        <p:nvSpPr>
          <p:cNvPr id="24" name="Rectangle 7">
            <a:extLst>
              <a:ext uri="{FF2B5EF4-FFF2-40B4-BE49-F238E27FC236}">
                <a16:creationId xmlns:a16="http://schemas.microsoft.com/office/drawing/2014/main" id="{3AF383DD-4661-487D-B7E0-23ED1215FDB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879194" y="6580089"/>
            <a:ext cx="490483" cy="311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l"/>
            <a:fld id="{F0772937-DAE7-445B-8489-980DDEB8A66D}" type="slidenum">
              <a:rPr lang="en-US" sz="1000" smtClean="0">
                <a:solidFill>
                  <a:schemeClr val="bg1"/>
                </a:solidFill>
              </a:r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AB6551EC-58A1-4B93-A925-2ECC6569D49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0960" y="6355105"/>
            <a:ext cx="1085122" cy="425807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25BDF5AA-FDDC-457C-9CB1-76AEA1908AA5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061660" y="6422638"/>
            <a:ext cx="1820483" cy="332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667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 cap="all" baseline="0">
          <a:solidFill>
            <a:schemeClr val="accent1"/>
          </a:solidFill>
          <a:effectLst/>
          <a:latin typeface="Trebuchet MS" panose="020B0603020202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"/>
        </a:spcBef>
        <a:spcAft>
          <a:spcPts val="100"/>
        </a:spcAft>
        <a:buClr>
          <a:schemeClr val="bg1"/>
        </a:buClr>
        <a:buSzPct val="25000"/>
        <a:buFont typeface="Arial"/>
        <a:buChar char="•"/>
        <a:defRPr sz="2000" b="1" kern="1200" baseline="0">
          <a:solidFill>
            <a:schemeClr val="accent5"/>
          </a:solidFill>
          <a:latin typeface="+mn-lt"/>
          <a:ea typeface="+mn-ea"/>
          <a:cs typeface="+mn-cs"/>
        </a:defRPr>
      </a:lvl1pPr>
      <a:lvl2pPr marL="274320" indent="-182880" algn="l" defTabSz="914400" rtl="0" eaLnBrk="1" latinLnBrk="0" hangingPunct="1">
        <a:lnSpc>
          <a:spcPct val="100000"/>
        </a:lnSpc>
        <a:spcBef>
          <a:spcPts val="100"/>
        </a:spcBef>
        <a:spcAft>
          <a:spcPts val="100"/>
        </a:spcAft>
        <a:buClr>
          <a:schemeClr val="accent6"/>
        </a:buClr>
        <a:buSzPct val="80000"/>
        <a:buFont typeface="Arial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457200" indent="-182880" algn="l" defTabSz="914400" rtl="0" eaLnBrk="1" latinLnBrk="0" hangingPunct="1">
        <a:lnSpc>
          <a:spcPct val="100000"/>
        </a:lnSpc>
        <a:spcBef>
          <a:spcPts val="100"/>
        </a:spcBef>
        <a:spcAft>
          <a:spcPts val="100"/>
        </a:spcAft>
        <a:buClr>
          <a:schemeClr val="accent6"/>
        </a:buClr>
        <a:buSzPct val="80000"/>
        <a:buFont typeface="Courier New"/>
        <a:buChar char="o"/>
        <a:defRPr sz="1400" kern="1200" baseline="0">
          <a:solidFill>
            <a:schemeClr val="accent1"/>
          </a:solidFill>
          <a:latin typeface="+mn-lt"/>
          <a:ea typeface="+mn-ea"/>
          <a:cs typeface="+mn-cs"/>
        </a:defRPr>
      </a:lvl3pPr>
      <a:lvl4pPr marL="640080" indent="-182880" algn="l" defTabSz="914400" rtl="0" eaLnBrk="1" latinLnBrk="0" hangingPunct="1">
        <a:lnSpc>
          <a:spcPct val="100000"/>
        </a:lnSpc>
        <a:spcBef>
          <a:spcPts val="100"/>
        </a:spcBef>
        <a:spcAft>
          <a:spcPts val="100"/>
        </a:spcAft>
        <a:buClr>
          <a:schemeClr val="accent6"/>
        </a:buClr>
        <a:buSzPct val="80000"/>
        <a:buFont typeface="Courier New"/>
        <a:buChar char="o"/>
        <a:defRPr sz="14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832104" indent="-192024" algn="l" defTabSz="914400" rtl="0" eaLnBrk="1" latinLnBrk="0" hangingPunct="1">
        <a:lnSpc>
          <a:spcPct val="100000"/>
        </a:lnSpc>
        <a:spcBef>
          <a:spcPts val="100"/>
        </a:spcBef>
        <a:spcAft>
          <a:spcPts val="100"/>
        </a:spcAft>
        <a:buClr>
          <a:schemeClr val="accent6"/>
        </a:buClr>
        <a:buSzPct val="80000"/>
        <a:buFont typeface="Courier New"/>
        <a:buChar char="o"/>
        <a:defRPr sz="1400" kern="1200" baseline="0">
          <a:solidFill>
            <a:schemeClr val="accent1"/>
          </a:solidFill>
          <a:latin typeface="+mn-lt"/>
          <a:ea typeface="+mn-ea"/>
          <a:cs typeface="+mn-cs"/>
        </a:defRPr>
      </a:lvl5pPr>
      <a:lvl6pPr marL="868680" indent="-228600" algn="l" defTabSz="914400" rtl="0" eaLnBrk="1" latinLnBrk="0" hangingPunct="1">
        <a:lnSpc>
          <a:spcPct val="100000"/>
        </a:lnSpc>
        <a:spcBef>
          <a:spcPts val="100"/>
        </a:spcBef>
        <a:spcAft>
          <a:spcPts val="100"/>
        </a:spcAft>
        <a:buClr>
          <a:schemeClr val="accent6"/>
        </a:buClr>
        <a:buSzPct val="80000"/>
        <a:buFont typeface="Courier New"/>
        <a:buChar char="o"/>
        <a:defRPr sz="14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6917228B-275F-434F-BDB1-9386A8349CC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2164821"/>
            <a:ext cx="12192000" cy="23431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41004" y="2811351"/>
            <a:ext cx="10709993" cy="620880"/>
          </a:xfrm>
          <a:prstGeom prst="rect">
            <a:avLst/>
          </a:prstGeom>
        </p:spPr>
        <p:txBody>
          <a:bodyPr vert="horz" lIns="91440" tIns="45720" rIns="91440" bIns="45720" rtlCol="0" anchor="b" anchorCtr="1">
            <a:noAutofit/>
          </a:bodyPr>
          <a:lstStyle/>
          <a:p>
            <a:r>
              <a:rPr lang="en-US" dirty="0"/>
              <a:t>CLICK TO add TITLE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5E14717-336B-423D-BAB1-EDDD76B913F8}"/>
              </a:ext>
            </a:extLst>
          </p:cNvPr>
          <p:cNvGrpSpPr/>
          <p:nvPr userDrawn="1"/>
        </p:nvGrpSpPr>
        <p:grpSpPr>
          <a:xfrm>
            <a:off x="9600" y="6315537"/>
            <a:ext cx="12182399" cy="546792"/>
            <a:chOff x="0" y="6153776"/>
            <a:chExt cx="12192001" cy="708553"/>
          </a:xfrm>
        </p:grpSpPr>
        <p:sp>
          <p:nvSpPr>
            <p:cNvPr id="17" name="Rectangle 7">
              <a:extLst>
                <a:ext uri="{FF2B5EF4-FFF2-40B4-BE49-F238E27FC236}">
                  <a16:creationId xmlns:a16="http://schemas.microsoft.com/office/drawing/2014/main" id="{F6C3F203-DABD-4DA7-852B-0B7C36C364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01517" y="6536749"/>
              <a:ext cx="490483" cy="3119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l"/>
              <a:fld id="{F0772937-DAE7-445B-8489-980DDEB8A66D}" type="slidenum">
                <a:rPr lang="en-US" sz="200" smtClean="0">
                  <a:solidFill>
                    <a:schemeClr val="accent5">
                      <a:lumMod val="75000"/>
                    </a:schemeClr>
                  </a:solidFill>
                </a:rPr>
                <a:t>‹#›</a:t>
              </a:fld>
              <a:endParaRPr lang="en-US" sz="200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9" name="Rectangle 7">
              <a:extLst>
                <a:ext uri="{FF2B5EF4-FFF2-40B4-BE49-F238E27FC236}">
                  <a16:creationId xmlns:a16="http://schemas.microsoft.com/office/drawing/2014/main" id="{2AB4E079-DF5C-46CC-8463-7582D30152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01517" y="6536749"/>
              <a:ext cx="490483" cy="3119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l"/>
              <a:fld id="{F0772937-DAE7-445B-8489-980DDEB8A66D}" type="slidenum">
                <a:rPr lang="en-US" sz="200" smtClean="0">
                  <a:solidFill>
                    <a:srgbClr val="003E7E"/>
                  </a:solidFill>
                </a:rPr>
                <a:t>‹#›</a:t>
              </a:fld>
              <a:endParaRPr lang="en-US" sz="200" dirty="0">
                <a:solidFill>
                  <a:srgbClr val="003E7E"/>
                </a:solidFill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F4256B3-FDFC-4ACB-AFF5-7D2C2532379E}"/>
                </a:ext>
              </a:extLst>
            </p:cNvPr>
            <p:cNvSpPr/>
            <p:nvPr userDrawn="1"/>
          </p:nvSpPr>
          <p:spPr>
            <a:xfrm>
              <a:off x="0" y="6153776"/>
              <a:ext cx="12192001" cy="708553"/>
            </a:xfrm>
            <a:prstGeom prst="rect">
              <a:avLst/>
            </a:prstGeom>
            <a:solidFill>
              <a:srgbClr val="1C6D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/>
            </a:p>
          </p:txBody>
        </p:sp>
      </p:grpSp>
      <p:pic>
        <p:nvPicPr>
          <p:cNvPr id="24" name="Graphic 23">
            <a:extLst>
              <a:ext uri="{FF2B5EF4-FFF2-40B4-BE49-F238E27FC236}">
                <a16:creationId xmlns:a16="http://schemas.microsoft.com/office/drawing/2014/main" id="{8CAF5231-0FE3-4157-9E52-6565E162C4D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0960" y="6355105"/>
            <a:ext cx="1085122" cy="425807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6724D58F-35AC-4BD2-A204-56D86D5BE54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061660" y="6422638"/>
            <a:ext cx="1820483" cy="332310"/>
          </a:xfrm>
          <a:prstGeom prst="rect">
            <a:avLst/>
          </a:prstGeom>
        </p:spPr>
      </p:pic>
      <p:sp>
        <p:nvSpPr>
          <p:cNvPr id="13" name="Rectangle 7">
            <a:extLst>
              <a:ext uri="{FF2B5EF4-FFF2-40B4-BE49-F238E27FC236}">
                <a16:creationId xmlns:a16="http://schemas.microsoft.com/office/drawing/2014/main" id="{C5172050-05D6-4A59-B6CB-D97F57FCA9B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879194" y="6580089"/>
            <a:ext cx="490483" cy="311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l"/>
            <a:fld id="{F0772937-DAE7-445B-8489-980DDEB8A66D}" type="slidenum">
              <a:rPr lang="en-US" sz="1000" smtClean="0">
                <a:solidFill>
                  <a:schemeClr val="bg1"/>
                </a:solidFill>
              </a:r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840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600" b="1" kern="1200" cap="all" baseline="0">
          <a:solidFill>
            <a:schemeClr val="accent1"/>
          </a:solidFill>
          <a:effectLst/>
          <a:latin typeface="Trebuchet MS" panose="020B0603020202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"/>
        </a:spcBef>
        <a:spcAft>
          <a:spcPts val="100"/>
        </a:spcAft>
        <a:buClr>
          <a:schemeClr val="bg1"/>
        </a:buClr>
        <a:buSzPct val="25000"/>
        <a:buFont typeface="Arial"/>
        <a:buChar char="•"/>
        <a:defRPr sz="2000" b="1" kern="1200" baseline="0">
          <a:solidFill>
            <a:schemeClr val="accent5"/>
          </a:solidFill>
          <a:latin typeface="+mn-lt"/>
          <a:ea typeface="+mn-ea"/>
          <a:cs typeface="+mn-cs"/>
        </a:defRPr>
      </a:lvl1pPr>
      <a:lvl2pPr marL="274320" indent="-182880" algn="l" defTabSz="914400" rtl="0" eaLnBrk="1" latinLnBrk="0" hangingPunct="1">
        <a:lnSpc>
          <a:spcPct val="100000"/>
        </a:lnSpc>
        <a:spcBef>
          <a:spcPts val="100"/>
        </a:spcBef>
        <a:spcAft>
          <a:spcPts val="100"/>
        </a:spcAft>
        <a:buClr>
          <a:schemeClr val="accent6"/>
        </a:buClr>
        <a:buSzPct val="80000"/>
        <a:buFont typeface="Arial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457200" indent="-182880" algn="l" defTabSz="914400" rtl="0" eaLnBrk="1" latinLnBrk="0" hangingPunct="1">
        <a:lnSpc>
          <a:spcPct val="100000"/>
        </a:lnSpc>
        <a:spcBef>
          <a:spcPts val="100"/>
        </a:spcBef>
        <a:spcAft>
          <a:spcPts val="100"/>
        </a:spcAft>
        <a:buClr>
          <a:schemeClr val="accent6"/>
        </a:buClr>
        <a:buSzPct val="80000"/>
        <a:buFont typeface="Courier New"/>
        <a:buChar char="o"/>
        <a:defRPr sz="1400" kern="1200" baseline="0">
          <a:solidFill>
            <a:schemeClr val="accent1"/>
          </a:solidFill>
          <a:latin typeface="+mn-lt"/>
          <a:ea typeface="+mn-ea"/>
          <a:cs typeface="+mn-cs"/>
        </a:defRPr>
      </a:lvl3pPr>
      <a:lvl4pPr marL="640080" indent="-182880" algn="l" defTabSz="914400" rtl="0" eaLnBrk="1" latinLnBrk="0" hangingPunct="1">
        <a:lnSpc>
          <a:spcPct val="100000"/>
        </a:lnSpc>
        <a:spcBef>
          <a:spcPts val="100"/>
        </a:spcBef>
        <a:spcAft>
          <a:spcPts val="100"/>
        </a:spcAft>
        <a:buClr>
          <a:schemeClr val="accent6"/>
        </a:buClr>
        <a:buSzPct val="80000"/>
        <a:buFont typeface="Courier New"/>
        <a:buChar char="o"/>
        <a:defRPr sz="14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832104" indent="-192024" algn="l" defTabSz="914400" rtl="0" eaLnBrk="1" latinLnBrk="0" hangingPunct="1">
        <a:lnSpc>
          <a:spcPct val="100000"/>
        </a:lnSpc>
        <a:spcBef>
          <a:spcPts val="100"/>
        </a:spcBef>
        <a:spcAft>
          <a:spcPts val="100"/>
        </a:spcAft>
        <a:buClr>
          <a:schemeClr val="accent6"/>
        </a:buClr>
        <a:buSzPct val="80000"/>
        <a:buFont typeface="Courier New"/>
        <a:buChar char="o"/>
        <a:defRPr sz="1400" kern="1200" baseline="0">
          <a:solidFill>
            <a:schemeClr val="accent1"/>
          </a:solidFill>
          <a:latin typeface="+mn-lt"/>
          <a:ea typeface="+mn-ea"/>
          <a:cs typeface="+mn-cs"/>
        </a:defRPr>
      </a:lvl5pPr>
      <a:lvl6pPr marL="868680" indent="-228600" algn="l" defTabSz="914400" rtl="0" eaLnBrk="1" latinLnBrk="0" hangingPunct="1">
        <a:lnSpc>
          <a:spcPct val="100000"/>
        </a:lnSpc>
        <a:spcBef>
          <a:spcPts val="100"/>
        </a:spcBef>
        <a:spcAft>
          <a:spcPts val="100"/>
        </a:spcAft>
        <a:buClr>
          <a:schemeClr val="accent6"/>
        </a:buClr>
        <a:buSzPct val="80000"/>
        <a:buFont typeface="Courier New"/>
        <a:buChar char="o"/>
        <a:defRPr sz="14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3FECBC-63C9-47AA-AC71-1D912F28E0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A9C31C9B-EE0E-4075-8EBB-FD4A41D44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506" y="644535"/>
            <a:ext cx="10709993" cy="6208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CLICK TO Add TITLE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A586165-29A9-4AE7-9635-C30E6750A4E5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37403" y="1309247"/>
            <a:ext cx="1295226" cy="5322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FAE7F9A-B802-4FB0-93A0-3CBCCE09CD64}"/>
              </a:ext>
            </a:extLst>
          </p:cNvPr>
          <p:cNvGrpSpPr/>
          <p:nvPr userDrawn="1"/>
        </p:nvGrpSpPr>
        <p:grpSpPr>
          <a:xfrm>
            <a:off x="9600" y="6315537"/>
            <a:ext cx="12182399" cy="546792"/>
            <a:chOff x="0" y="6153776"/>
            <a:chExt cx="12192001" cy="708553"/>
          </a:xfrm>
        </p:grpSpPr>
        <p:sp>
          <p:nvSpPr>
            <p:cNvPr id="10" name="Rectangle 7">
              <a:extLst>
                <a:ext uri="{FF2B5EF4-FFF2-40B4-BE49-F238E27FC236}">
                  <a16:creationId xmlns:a16="http://schemas.microsoft.com/office/drawing/2014/main" id="{744B0ACB-9120-4240-8881-41B8C11F4B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01517" y="6536749"/>
              <a:ext cx="490483" cy="3119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l"/>
              <a:fld id="{F0772937-DAE7-445B-8489-980DDEB8A66D}" type="slidenum">
                <a:rPr lang="en-US" sz="200" smtClean="0">
                  <a:solidFill>
                    <a:schemeClr val="accent5">
                      <a:lumMod val="75000"/>
                    </a:schemeClr>
                  </a:solidFill>
                </a:rPr>
                <a:t>‹#›</a:t>
              </a:fld>
              <a:endParaRPr lang="en-US" sz="200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1" name="Rectangle 7">
              <a:extLst>
                <a:ext uri="{FF2B5EF4-FFF2-40B4-BE49-F238E27FC236}">
                  <a16:creationId xmlns:a16="http://schemas.microsoft.com/office/drawing/2014/main" id="{4127F155-52F3-40DE-8B10-DE48708278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01517" y="6536749"/>
              <a:ext cx="490483" cy="3119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l"/>
              <a:fld id="{F0772937-DAE7-445B-8489-980DDEB8A66D}" type="slidenum">
                <a:rPr lang="en-US" sz="200" smtClean="0">
                  <a:solidFill>
                    <a:srgbClr val="003E7E"/>
                  </a:solidFill>
                </a:rPr>
                <a:t>‹#›</a:t>
              </a:fld>
              <a:endParaRPr lang="en-US" sz="200" dirty="0">
                <a:solidFill>
                  <a:srgbClr val="003E7E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E608E61-EB6A-4DE1-BA2E-EA869E7CB36B}"/>
                </a:ext>
              </a:extLst>
            </p:cNvPr>
            <p:cNvSpPr/>
            <p:nvPr userDrawn="1"/>
          </p:nvSpPr>
          <p:spPr>
            <a:xfrm>
              <a:off x="0" y="6153776"/>
              <a:ext cx="12192001" cy="708553"/>
            </a:xfrm>
            <a:prstGeom prst="rect">
              <a:avLst/>
            </a:prstGeom>
            <a:solidFill>
              <a:srgbClr val="1C6D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/>
            </a:p>
          </p:txBody>
        </p:sp>
      </p:grpSp>
      <p:pic>
        <p:nvPicPr>
          <p:cNvPr id="13" name="Graphic 12">
            <a:extLst>
              <a:ext uri="{FF2B5EF4-FFF2-40B4-BE49-F238E27FC236}">
                <a16:creationId xmlns:a16="http://schemas.microsoft.com/office/drawing/2014/main" id="{DCFC2FF7-C81E-476C-9037-1AF32F78C9E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0960" y="6355105"/>
            <a:ext cx="1085122" cy="425807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DE90370B-F914-467C-87B4-73BFA5D5328B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061660" y="6422638"/>
            <a:ext cx="1820483" cy="332310"/>
          </a:xfrm>
          <a:prstGeom prst="rect">
            <a:avLst/>
          </a:prstGeom>
        </p:spPr>
      </p:pic>
      <p:sp>
        <p:nvSpPr>
          <p:cNvPr id="15" name="Rectangle 7">
            <a:extLst>
              <a:ext uri="{FF2B5EF4-FFF2-40B4-BE49-F238E27FC236}">
                <a16:creationId xmlns:a16="http://schemas.microsoft.com/office/drawing/2014/main" id="{68E335DE-14DE-48E1-9C33-45E76020561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879194" y="6580089"/>
            <a:ext cx="490483" cy="311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l"/>
            <a:fld id="{F0772937-DAE7-445B-8489-980DDEB8A66D}" type="slidenum">
              <a:rPr lang="en-US" sz="1000" smtClean="0">
                <a:solidFill>
                  <a:schemeClr val="bg1"/>
                </a:solidFill>
              </a:r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929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 cap="all" baseline="0">
          <a:solidFill>
            <a:srgbClr val="1E3A6B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1C6DA6"/>
        </a:buClr>
        <a:buFont typeface="Arial" panose="020B0604020202020204" pitchFamily="34" charset="0"/>
        <a:buChar char="■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C6DA6"/>
        </a:buClr>
        <a:buFont typeface="Arial" panose="020B0604020202020204" pitchFamily="34" charset="0"/>
        <a:buChar char="▬"/>
        <a:defRPr sz="22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C6DA6"/>
        </a:buClr>
        <a:buFont typeface="Arial" panose="020B0604020202020204" pitchFamily="34" charset="0"/>
        <a:buChar char="▬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C6DA6"/>
        </a:buClr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C6DA6"/>
        </a:buClr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xzhou74@asu.edu" TargetMode="External"/><Relationship Id="rId2" Type="http://schemas.openxmlformats.org/officeDocument/2006/relationships/hyperlink" Target="mailto:fangt@asu.edu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hyperlink" Target="https://github.com/asu-trans-ai-lab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Visio_Drawing.vsdx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8.png"/><Relationship Id="rId5" Type="http://schemas.openxmlformats.org/officeDocument/2006/relationships/image" Target="../media/image270.png"/><Relationship Id="rId4" Type="http://schemas.openxmlformats.org/officeDocument/2006/relationships/image" Target="../media/image27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Visio_Drawing1.vsdx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91.png"/><Relationship Id="rId11" Type="http://schemas.openxmlformats.org/officeDocument/2006/relationships/image" Target="../media/image31.png"/><Relationship Id="rId5" Type="http://schemas.openxmlformats.org/officeDocument/2006/relationships/image" Target="../media/image270.png"/><Relationship Id="rId10" Type="http://schemas.openxmlformats.org/officeDocument/2006/relationships/image" Target="../media/image300.png"/><Relationship Id="rId4" Type="http://schemas.openxmlformats.org/officeDocument/2006/relationships/image" Target="../media/image27.emf"/><Relationship Id="rId9" Type="http://schemas.openxmlformats.org/officeDocument/2006/relationships/image" Target="../media/image29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5.png"/><Relationship Id="rId7" Type="http://schemas.openxmlformats.org/officeDocument/2006/relationships/image" Target="../media/image66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63.png"/><Relationship Id="rId11" Type="http://schemas.openxmlformats.org/officeDocument/2006/relationships/image" Target="../media/image33.png"/><Relationship Id="rId5" Type="http://schemas.openxmlformats.org/officeDocument/2006/relationships/image" Target="../media/image662.png"/><Relationship Id="rId10" Type="http://schemas.openxmlformats.org/officeDocument/2006/relationships/image" Target="../media/image29.emf"/><Relationship Id="rId4" Type="http://schemas.openxmlformats.org/officeDocument/2006/relationships/image" Target="../media/image6520.png"/><Relationship Id="rId9" Type="http://schemas.openxmlformats.org/officeDocument/2006/relationships/image" Target="../media/image66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6.png"/><Relationship Id="rId7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png"/><Relationship Id="rId5" Type="http://schemas.openxmlformats.org/officeDocument/2006/relationships/image" Target="../media/image67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0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41.emf"/><Relationship Id="rId4" Type="http://schemas.openxmlformats.org/officeDocument/2006/relationships/package" Target="../embeddings/Microsoft_Visio_Drawing2.vsdx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80.png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2.emf"/><Relationship Id="rId11" Type="http://schemas.openxmlformats.org/officeDocument/2006/relationships/image" Target="../media/image54.png"/><Relationship Id="rId5" Type="http://schemas.openxmlformats.org/officeDocument/2006/relationships/package" Target="../embeddings/Microsoft_Visio_Drawing3.vsdx"/><Relationship Id="rId10" Type="http://schemas.openxmlformats.org/officeDocument/2006/relationships/image" Target="../media/image53.png"/><Relationship Id="rId4" Type="http://schemas.openxmlformats.org/officeDocument/2006/relationships/image" Target="../media/image49.png"/><Relationship Id="rId9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Visio_Drawing4.vsdx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6.png"/><Relationship Id="rId5" Type="http://schemas.openxmlformats.org/officeDocument/2006/relationships/image" Target="../media/image44.png"/><Relationship Id="rId4" Type="http://schemas.openxmlformats.org/officeDocument/2006/relationships/image" Target="../media/image43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Visio___.vsdx"/><Relationship Id="rId7" Type="http://schemas.openxmlformats.org/officeDocument/2006/relationships/image" Target="../media/image48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79.png"/><Relationship Id="rId4" Type="http://schemas.openxmlformats.org/officeDocument/2006/relationships/image" Target="../media/image47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Visio_Drawing6.vsdx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75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Visio_Drawing7.vsdx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76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Visio_Drawing10.vsdx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77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78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image" Target="../media/image9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hyperlink" Target="https://highways.dot.gov/research/resources/software/congestion-bottleneck-identification-cbi-tool-software-download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image" Target="../media/image9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7" Type="http://schemas.openxmlformats.org/officeDocument/2006/relationships/image" Target="../media/image1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png"/><Relationship Id="rId5" Type="http://schemas.openxmlformats.org/officeDocument/2006/relationships/image" Target="../media/image103.png"/><Relationship Id="rId4" Type="http://schemas.openxmlformats.org/officeDocument/2006/relationships/image" Target="../media/image12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asu-trans-ai-lab/GTFS2GMNS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transitfeeds.com/feeds" TargetMode="External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developers.google.com/transit/gtfs/reference#tripstxt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potsylvania.va.us/1303/Potomac-and-Rappahannock-Transportation-" TargetMode="External"/><Relationship Id="rId7" Type="http://schemas.openxmlformats.org/officeDocument/2006/relationships/image" Target="../media/image107.png"/><Relationship Id="rId2" Type="http://schemas.openxmlformats.org/officeDocument/2006/relationships/hyperlink" Target="https://www.fairfaxcounty.gov/connector/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transitrta.com/" TargetMode="External"/><Relationship Id="rId5" Type="http://schemas.openxmlformats.org/officeDocument/2006/relationships/hyperlink" Target="https://www.mta.maryland.gov/" TargetMode="External"/><Relationship Id="rId4" Type="http://schemas.openxmlformats.org/officeDocument/2006/relationships/hyperlink" Target="https://www.loudoun.gov/DocumentCenter/View/122385/TDP-2018-2028-?" TargetMode="Externa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50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hyperlink" Target="https://trb.secure-platform.com/a/page/travel_analysis_and_planning/travel_analysis_and_planning_call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5.png"/><Relationship Id="rId4" Type="http://schemas.openxmlformats.org/officeDocument/2006/relationships/image" Target="../media/image24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846EC7-1F71-46C9-95B3-E8ED2D653E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7" y="321734"/>
            <a:ext cx="10905066" cy="209309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Data-driven Traffic Demand Models: Calibrating fundamental diagram of traffic flow and volume-delay functions from both speed and count data</a:t>
            </a:r>
            <a:endParaRPr lang="en-US" sz="3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3" name="Rectangle 22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Isosceles Triangle 26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Rectangle 28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4F5D2F-0258-E2F1-4621-CA12BEF07105}"/>
              </a:ext>
            </a:extLst>
          </p:cNvPr>
          <p:cNvSpPr txBox="1"/>
          <p:nvPr/>
        </p:nvSpPr>
        <p:spPr>
          <a:xfrm>
            <a:off x="2225485" y="2442708"/>
            <a:ext cx="7741029" cy="3067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50"/>
              </a:spcAft>
            </a:pPr>
            <a:endParaRPr lang="en-US" sz="2000" dirty="0">
              <a:solidFill>
                <a:srgbClr val="800000"/>
              </a:solidFill>
            </a:endParaRPr>
          </a:p>
          <a:p>
            <a:pPr algn="ctr">
              <a:spcAft>
                <a:spcPts val="150"/>
              </a:spcAft>
            </a:pPr>
            <a:r>
              <a:rPr lang="en-US" altLang="zh-CN" sz="2000" dirty="0">
                <a:solidFill>
                  <a:srgbClr val="800000"/>
                </a:solidFill>
              </a:rPr>
              <a:t>Fang (Alicia) Tang (</a:t>
            </a:r>
            <a:r>
              <a:rPr lang="en-US" altLang="zh-CN" sz="2000" dirty="0">
                <a:solidFill>
                  <a:srgbClr val="800000"/>
                </a:solidFill>
                <a:hlinkClick r:id="rId2"/>
              </a:rPr>
              <a:t>fangt@asu.edu</a:t>
            </a:r>
            <a:r>
              <a:rPr lang="en-US" altLang="zh-CN" sz="2000" dirty="0">
                <a:solidFill>
                  <a:srgbClr val="800000"/>
                </a:solidFill>
              </a:rPr>
              <a:t>) </a:t>
            </a:r>
            <a:endParaRPr lang="en-US" sz="2000" dirty="0">
              <a:solidFill>
                <a:srgbClr val="800000"/>
              </a:solidFill>
            </a:endParaRPr>
          </a:p>
          <a:p>
            <a:pPr algn="ctr">
              <a:spcAft>
                <a:spcPts val="150"/>
              </a:spcAft>
            </a:pPr>
            <a:r>
              <a:rPr lang="en-US" sz="2000" dirty="0" err="1">
                <a:solidFill>
                  <a:srgbClr val="800000"/>
                </a:solidFill>
              </a:rPr>
              <a:t>Xuesong</a:t>
            </a:r>
            <a:r>
              <a:rPr lang="en-US" sz="2000" dirty="0">
                <a:solidFill>
                  <a:srgbClr val="800000"/>
                </a:solidFill>
              </a:rPr>
              <a:t> (Simon) Zhou (</a:t>
            </a:r>
            <a:r>
              <a:rPr lang="en-US" sz="2000" dirty="0">
                <a:solidFill>
                  <a:srgbClr val="FF9900"/>
                </a:solidFill>
                <a:hlinkClick r:id="rId3"/>
              </a:rPr>
              <a:t>xzhou74@asu.edu</a:t>
            </a:r>
            <a:r>
              <a:rPr lang="en-US" sz="2000" dirty="0">
                <a:solidFill>
                  <a:srgbClr val="800000"/>
                </a:solidFill>
              </a:rPr>
              <a:t>)</a:t>
            </a:r>
          </a:p>
          <a:p>
            <a:pPr algn="ctr">
              <a:spcAft>
                <a:spcPts val="150"/>
              </a:spcAft>
            </a:pPr>
            <a:r>
              <a:rPr lang="en-US" sz="2000" dirty="0">
                <a:solidFill>
                  <a:srgbClr val="800000"/>
                </a:solidFill>
              </a:rPr>
              <a:t>School of Sustainable Engineering and the Built Environment</a:t>
            </a:r>
          </a:p>
          <a:p>
            <a:pPr algn="ctr">
              <a:spcAft>
                <a:spcPts val="150"/>
              </a:spcAft>
            </a:pPr>
            <a:r>
              <a:rPr lang="en-US" sz="2000" dirty="0" err="1">
                <a:hlinkClick r:id="rId4"/>
              </a:rPr>
              <a:t>asu</a:t>
            </a:r>
            <a:r>
              <a:rPr lang="en-US" sz="2000" dirty="0">
                <a:hlinkClick r:id="rId4"/>
              </a:rPr>
              <a:t>-trans-ai-lab (ASU </a:t>
            </a:r>
            <a:r>
              <a:rPr lang="en-US" sz="2000" dirty="0" err="1">
                <a:hlinkClick r:id="rId4"/>
              </a:rPr>
              <a:t>Trans+AI</a:t>
            </a:r>
            <a:r>
              <a:rPr lang="en-US" sz="2000" dirty="0">
                <a:hlinkClick r:id="rId4"/>
              </a:rPr>
              <a:t> Lab) (github.com)</a:t>
            </a:r>
            <a:endParaRPr lang="en-US" sz="2000" dirty="0">
              <a:solidFill>
                <a:srgbClr val="800000"/>
              </a:solidFill>
            </a:endParaRPr>
          </a:p>
          <a:p>
            <a:pPr algn="ctr">
              <a:spcAft>
                <a:spcPts val="150"/>
              </a:spcAft>
            </a:pPr>
            <a:r>
              <a:rPr lang="en-US" sz="2000" dirty="0">
                <a:solidFill>
                  <a:srgbClr val="800000"/>
                </a:solidFill>
              </a:rPr>
              <a:t>Arizona State University</a:t>
            </a:r>
          </a:p>
          <a:p>
            <a:pPr algn="ctr">
              <a:spcAft>
                <a:spcPts val="150"/>
              </a:spcAft>
            </a:pPr>
            <a:endParaRPr lang="en-US" sz="2000" dirty="0">
              <a:solidFill>
                <a:srgbClr val="800000"/>
              </a:solidFill>
            </a:endParaRPr>
          </a:p>
          <a:p>
            <a:pPr algn="ctr">
              <a:spcAft>
                <a:spcPts val="150"/>
              </a:spcAft>
            </a:pPr>
            <a:r>
              <a:rPr lang="en-US" sz="2000" dirty="0">
                <a:solidFill>
                  <a:srgbClr val="800000"/>
                </a:solidFill>
              </a:rPr>
              <a:t>Prepared for 2022 Fall NCMUG Meeting</a:t>
            </a:r>
          </a:p>
          <a:p>
            <a:pPr algn="ctr">
              <a:spcAft>
                <a:spcPts val="150"/>
              </a:spcAft>
            </a:pPr>
            <a:r>
              <a:rPr lang="en-US" sz="2000" dirty="0">
                <a:solidFill>
                  <a:srgbClr val="800000"/>
                </a:solidFill>
              </a:rPr>
              <a:t>Monday, November 7,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5FA6D2-8930-C0C3-B0E8-D7B3AED06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BCFE5-F571-4DCF-8907-E4ABB89F290B}" type="slidenum">
              <a:rPr lang="en-US" smtClean="0"/>
              <a:t>1</a:t>
            </a:fld>
            <a:endParaRPr lang="en-US"/>
          </a:p>
        </p:txBody>
      </p:sp>
      <p:pic>
        <p:nvPicPr>
          <p:cNvPr id="1026" name="Picture 2" descr="Xuesong Zhou">
            <a:extLst>
              <a:ext uri="{FF2B5EF4-FFF2-40B4-BE49-F238E27FC236}">
                <a16:creationId xmlns:a16="http://schemas.microsoft.com/office/drawing/2014/main" id="{5A4540EB-A489-F5D2-CD7C-CD5F6FDDF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4" y="3208323"/>
            <a:ext cx="2180200" cy="218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8CDF3E-A848-45C2-5BA9-B0BD76C6E5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1024" y="3208323"/>
            <a:ext cx="2032004" cy="218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5082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3">
            <a:extLst>
              <a:ext uri="{FF2B5EF4-FFF2-40B4-BE49-F238E27FC236}">
                <a16:creationId xmlns:a16="http://schemas.microsoft.com/office/drawing/2014/main" id="{B65023A5-E296-4EA4-9156-67462A16978B}"/>
              </a:ext>
            </a:extLst>
          </p:cNvPr>
          <p:cNvSpPr txBox="1">
            <a:spLocks/>
          </p:cNvSpPr>
          <p:nvPr/>
        </p:nvSpPr>
        <p:spPr>
          <a:xfrm>
            <a:off x="643467" y="321734"/>
            <a:ext cx="10905066" cy="1135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How to Define Congestion and (Queued) Demand?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FED40E1-E8B1-4601-AE75-BE0E812875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0755" y="3036494"/>
            <a:ext cx="4880344" cy="231446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A111BA12-6549-4D6B-B0ED-C181D4A2F703}"/>
                  </a:ext>
                </a:extLst>
              </p:cNvPr>
              <p:cNvSpPr/>
              <p:nvPr/>
            </p:nvSpPr>
            <p:spPr>
              <a:xfrm>
                <a:off x="803565" y="1509523"/>
                <a:ext cx="6553199" cy="4807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US" sz="2200" b="1" dirty="0"/>
                  <a:t>Existing mapping methods: </a:t>
                </a:r>
              </a:p>
              <a:p>
                <a:pPr marL="342900" indent="-34290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200" dirty="0"/>
                  <a:t>Volume-based method (VBM) (used  in FDOT): </a:t>
                </a:r>
                <a14:m>
                  <m:oMath xmlns:m="http://schemas.openxmlformats.org/officeDocument/2006/math">
                    <m:r>
                      <a:rPr lang="en-US" sz="2200" i="1" dirty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2200" i="1" baseline="-25000" dirty="0" err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200" i="1" dirty="0">
                        <a:latin typeface="Cambria Math" panose="02040503050406030204" pitchFamily="18" charset="0"/>
                      </a:rPr>
                      <m:t>= </m:t>
                    </m:r>
                    <m:r>
                      <a:rPr lang="en-US" sz="2200" i="1" dirty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2200" i="1" dirty="0">
                        <a:latin typeface="Cambria Math" panose="02040503050406030204" pitchFamily="18" charset="0"/>
                      </a:rPr>
                      <m:t>+(</m:t>
                    </m:r>
                    <m:r>
                      <a:rPr lang="en-US" sz="2200" i="1" dirty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2200" i="1" dirty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200" i="1" dirty="0" err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2200" i="1" baseline="-25000" dirty="0" err="1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2200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200" i="1" dirty="0"/>
              </a:p>
              <a:p>
                <a:pPr marL="342900" indent="-34290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200" dirty="0"/>
                  <a:t>Density-based method (DBM): </a:t>
                </a:r>
                <a14:m>
                  <m:oMath xmlns:m="http://schemas.openxmlformats.org/officeDocument/2006/math">
                    <m:r>
                      <a:rPr lang="en-US" sz="2200" i="1" dirty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2200" i="1" baseline="-25000" dirty="0" err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2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CA" sz="2200" i="1">
                        <a:latin typeface="Cambria Math" panose="02040503050406030204" pitchFamily="18" charset="0"/>
                      </a:rPr>
                      <m:t>𝑐</m:t>
                    </m:r>
                    <m:f>
                      <m:f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CA" sz="2200" i="1">
                            <a:latin typeface="Cambria Math" panose="02040503050406030204" pitchFamily="18" charset="0"/>
                          </a:rPr>
                          <m:t>𝑘</m:t>
                        </m:r>
                      </m:num>
                      <m:den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sz="22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CA" sz="22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den>
                    </m:f>
                  </m:oMath>
                </a14:m>
                <a:endParaRPr lang="en-US" sz="2200" dirty="0"/>
              </a:p>
              <a:p>
                <a:pPr>
                  <a:spcAft>
                    <a:spcPts val="600"/>
                  </a:spcAft>
                </a:pPr>
                <a:r>
                  <a:rPr lang="en-US" sz="2200" b="1" dirty="0"/>
                  <a:t>Our proposed method: </a:t>
                </a:r>
              </a:p>
              <a:p>
                <a:pPr marL="342900" indent="-34290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200" b="1" dirty="0"/>
                  <a:t>Volume</a:t>
                </a:r>
                <a:r>
                  <a:rPr lang="en-US" sz="2200" dirty="0"/>
                  <a:t> is defined as the flow rate of vehicles during a time interval</a:t>
                </a:r>
              </a:p>
              <a:p>
                <a:pPr marL="342900" indent="-34290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200" b="1" dirty="0"/>
                  <a:t>Queued demand </a:t>
                </a:r>
                <a:r>
                  <a:rPr lang="en-US" sz="2200" dirty="0"/>
                  <a:t>includes the discharge rate at the bottleneck and vehicles in the queue (</a:t>
                </a:r>
                <a:r>
                  <a:rPr lang="en-US" sz="2200" dirty="0" err="1">
                    <a:highlight>
                      <a:srgbClr val="00FF00"/>
                    </a:highlight>
                  </a:rPr>
                  <a:t>Huntsinger</a:t>
                </a:r>
                <a:r>
                  <a:rPr lang="en-US" sz="2200" dirty="0">
                    <a:highlight>
                      <a:srgbClr val="00FF00"/>
                    </a:highlight>
                  </a:rPr>
                  <a:t> and </a:t>
                </a:r>
                <a:r>
                  <a:rPr lang="en-US" sz="2200" dirty="0" err="1">
                    <a:highlight>
                      <a:srgbClr val="00FF00"/>
                    </a:highlight>
                  </a:rPr>
                  <a:t>Rouphail</a:t>
                </a:r>
                <a:r>
                  <a:rPr lang="en-US" sz="2200" dirty="0">
                    <a:highlight>
                      <a:srgbClr val="00FF00"/>
                    </a:highlight>
                  </a:rPr>
                  <a:t>, 2011</a:t>
                </a:r>
                <a:r>
                  <a:rPr lang="en-US" sz="2200" dirty="0"/>
                  <a:t>) </a:t>
                </a:r>
              </a:p>
              <a:p>
                <a:pPr marL="342900" indent="-34290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200" b="1" dirty="0"/>
                  <a:t>Demand-over-capacity</a:t>
                </a:r>
                <a:r>
                  <a:rPr lang="en-US" sz="2200" dirty="0"/>
                  <a:t> (D/C) or </a:t>
                </a:r>
                <a:r>
                  <a:rPr lang="en-US" sz="2200" i="1" dirty="0"/>
                  <a:t>v/c</a:t>
                </a:r>
                <a:r>
                  <a:rPr lang="en-US" sz="2200" dirty="0"/>
                  <a:t> ≥ 1 implies that “demand exceeds supply”</a:t>
                </a: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A111BA12-6549-4D6B-B0ED-C181D4A2F7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565" y="1509523"/>
                <a:ext cx="6553199" cy="4807663"/>
              </a:xfrm>
              <a:prstGeom prst="rect">
                <a:avLst/>
              </a:prstGeom>
              <a:blipFill>
                <a:blip r:embed="rId3"/>
                <a:stretch>
                  <a:fillRect l="-1209" t="-888" r="-744" b="-16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>
            <a:extLst>
              <a:ext uri="{FF2B5EF4-FFF2-40B4-BE49-F238E27FC236}">
                <a16:creationId xmlns:a16="http://schemas.microsoft.com/office/drawing/2014/main" id="{D2F01B19-3D62-4632-A882-E786ABD06DBD}"/>
              </a:ext>
            </a:extLst>
          </p:cNvPr>
          <p:cNvSpPr/>
          <p:nvPr/>
        </p:nvSpPr>
        <p:spPr>
          <a:xfrm>
            <a:off x="7917227" y="5449903"/>
            <a:ext cx="40775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400" i="1" dirty="0"/>
              <a:t> </a:t>
            </a:r>
            <a:r>
              <a:rPr lang="en-US" sz="1400" dirty="0"/>
              <a:t>Three regimes in speed vs. v/c ratio coordinate plane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3B6C129-B0AE-430F-A902-CA0951B227ED}"/>
              </a:ext>
            </a:extLst>
          </p:cNvPr>
          <p:cNvSpPr txBox="1"/>
          <p:nvPr/>
        </p:nvSpPr>
        <p:spPr>
          <a:xfrm>
            <a:off x="1861909" y="6255549"/>
            <a:ext cx="92115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/>
              <a:t>Mtoi</a:t>
            </a:r>
            <a:r>
              <a:rPr lang="en-US" sz="1200" dirty="0"/>
              <a:t>, E. T., &amp; Moses, R. (2014). Calibration and evaluation of link congestion functions: applying intrinsic sensitivity of link speed as a practical consideration to heterogeneous facility types within urban network. Journal of Transportation Technologies.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684171-9498-EE75-1BAC-B65F8C472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BCFE5-F571-4DCF-8907-E4ABB89F290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0657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A366754-A2F4-475B-8217-AB06F5F15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22BF2F0-5264-48F8-8780-73D64DE848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7DC5FF32-A8FD-4F1B-B8D3-3D226716C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itle 3">
            <a:extLst>
              <a:ext uri="{FF2B5EF4-FFF2-40B4-BE49-F238E27FC236}">
                <a16:creationId xmlns:a16="http://schemas.microsoft.com/office/drawing/2014/main" id="{B65023A5-E296-4EA4-9156-67462A16978B}"/>
              </a:ext>
            </a:extLst>
          </p:cNvPr>
          <p:cNvSpPr txBox="1">
            <a:spLocks/>
          </p:cNvSpPr>
          <p:nvPr/>
        </p:nvSpPr>
        <p:spPr>
          <a:xfrm>
            <a:off x="643467" y="321734"/>
            <a:ext cx="10905066" cy="1135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Newell’s fluid polynomial queueing model with quadratic arrival rates</a:t>
            </a:r>
          </a:p>
        </p:txBody>
      </p:sp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1958DE9C-D82E-45A3-B0A1-7A2501CB676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194322" y="1701797"/>
          <a:ext cx="5761038" cy="2849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r:id="rId3" imgW="6568369" imgH="3184813" progId="Visio.Drawing.15">
                  <p:embed/>
                </p:oleObj>
              </mc:Choice>
              <mc:Fallback>
                <p:oleObj r:id="rId3" imgW="6568369" imgH="3184813" progId="Visio.Drawing.15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37F6E773-2D6E-4677-9EFD-2E46DF70559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94322" y="1701797"/>
                        <a:ext cx="5761038" cy="2849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42E178D-C854-4EC7-B550-D91B5DB757C9}"/>
                  </a:ext>
                </a:extLst>
              </p:cNvPr>
              <p:cNvSpPr txBox="1"/>
              <p:nvPr/>
            </p:nvSpPr>
            <p:spPr>
              <a:xfrm>
                <a:off x="4750805" y="1206183"/>
                <a:ext cx="6096000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altLang="zh-CN" sz="20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𝜆</m:t>
                      </m:r>
                      <m:d>
                        <m:dPr>
                          <m:ctrlPr>
                            <a:rPr lang="en-US" altLang="zh-CN" sz="2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sz="20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l-GR" altLang="zh-CN" sz="20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𝜆</m:t>
                      </m:r>
                      <m:d>
                        <m:dPr>
                          <m:ctrlPr>
                            <a:rPr lang="en-US" altLang="zh-CN" sz="2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20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altLang="zh-CN" sz="20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altLang="zh-CN" sz="20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l-GR" altLang="zh-CN" sz="20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𝜌</m:t>
                      </m:r>
                      <m:sSup>
                        <m:sSupPr>
                          <m:ctrlPr>
                            <a:rPr lang="en-US" altLang="zh-CN" sz="2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sz="2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zh-CN" sz="2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CN" sz="20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altLang="zh-CN" sz="20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CN" sz="2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altLang="zh-CN" sz="2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000" i="1" dirty="0">
                  <a:solidFill>
                    <a:srgbClr val="00206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42E178D-C854-4EC7-B550-D91B5DB757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0805" y="1206183"/>
                <a:ext cx="6096000" cy="400110"/>
              </a:xfrm>
              <a:prstGeom prst="rect">
                <a:avLst/>
              </a:prstGeom>
              <a:blipFill>
                <a:blip r:embed="rId5"/>
                <a:stretch>
                  <a:fillRect b="-18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图片 3">
            <a:extLst>
              <a:ext uri="{FF2B5EF4-FFF2-40B4-BE49-F238E27FC236}">
                <a16:creationId xmlns:a16="http://schemas.microsoft.com/office/drawing/2014/main" id="{1BAE4DA9-6C45-4C58-8876-52CB62E3C7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316" y="3004745"/>
            <a:ext cx="5652401" cy="2415194"/>
          </a:xfrm>
          <a:prstGeom prst="rect">
            <a:avLst/>
          </a:prstGeom>
        </p:spPr>
      </p:pic>
      <p:sp>
        <p:nvSpPr>
          <p:cNvPr id="25" name="文本框 6">
            <a:extLst>
              <a:ext uri="{FF2B5EF4-FFF2-40B4-BE49-F238E27FC236}">
                <a16:creationId xmlns:a16="http://schemas.microsoft.com/office/drawing/2014/main" id="{AEC4FF95-8FA5-47A9-886D-4C17E83E9D54}"/>
              </a:ext>
            </a:extLst>
          </p:cNvPr>
          <p:cNvSpPr txBox="1"/>
          <p:nvPr/>
        </p:nvSpPr>
        <p:spPr>
          <a:xfrm>
            <a:off x="779005" y="1650006"/>
            <a:ext cx="5943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Closed-form solution of delays</a:t>
            </a:r>
          </a:p>
          <a:p>
            <a:r>
              <a:rPr lang="en-US" altLang="zh-CN" sz="2400" dirty="0">
                <a:cs typeface="Arial" panose="020B0604020202020204" pitchFamily="34" charset="0"/>
              </a:rPr>
              <a:t>Key Parameters: </a:t>
            </a:r>
            <a:endParaRPr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B707829-1E3F-A286-E097-E0474B98B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BCFE5-F571-4DCF-8907-E4ABB89F290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7660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A366754-A2F4-475B-8217-AB06F5F15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22BF2F0-5264-48F8-8780-73D64DE848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7DC5FF32-A8FD-4F1B-B8D3-3D226716C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itle 3">
            <a:extLst>
              <a:ext uri="{FF2B5EF4-FFF2-40B4-BE49-F238E27FC236}">
                <a16:creationId xmlns:a16="http://schemas.microsoft.com/office/drawing/2014/main" id="{B65023A5-E296-4EA4-9156-67462A16978B}"/>
              </a:ext>
            </a:extLst>
          </p:cNvPr>
          <p:cNvSpPr txBox="1">
            <a:spLocks/>
          </p:cNvSpPr>
          <p:nvPr/>
        </p:nvSpPr>
        <p:spPr>
          <a:xfrm>
            <a:off x="643467" y="321734"/>
            <a:ext cx="10905066" cy="1135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Newell’s fluid polynomial queueing model with quadratic arrival rates</a:t>
            </a:r>
          </a:p>
        </p:txBody>
      </p:sp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1958DE9C-D82E-45A3-B0A1-7A2501CB676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194322" y="1701797"/>
          <a:ext cx="5761038" cy="2849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r:id="rId3" imgW="6568369" imgH="3184813" progId="Visio.Drawing.15">
                  <p:embed/>
                </p:oleObj>
              </mc:Choice>
              <mc:Fallback>
                <p:oleObj r:id="rId3" imgW="6568369" imgH="3184813" progId="Visio.Drawing.15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1958DE9C-D82E-45A3-B0A1-7A2501CB676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94322" y="1701797"/>
                        <a:ext cx="5761038" cy="2849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42E178D-C854-4EC7-B550-D91B5DB757C9}"/>
                  </a:ext>
                </a:extLst>
              </p:cNvPr>
              <p:cNvSpPr txBox="1"/>
              <p:nvPr/>
            </p:nvSpPr>
            <p:spPr>
              <a:xfrm>
                <a:off x="4750805" y="1206183"/>
                <a:ext cx="6096000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altLang="zh-CN" sz="20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𝜆</m:t>
                      </m:r>
                      <m:d>
                        <m:dPr>
                          <m:ctrlPr>
                            <a:rPr lang="en-US" altLang="zh-CN" sz="2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CN" sz="20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l-GR" altLang="zh-CN" sz="20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𝜆</m:t>
                      </m:r>
                      <m:d>
                        <m:dPr>
                          <m:ctrlPr>
                            <a:rPr lang="en-US" altLang="zh-CN" sz="2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20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altLang="zh-CN" sz="20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altLang="zh-CN" sz="20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l-GR" altLang="zh-CN" sz="20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𝜌</m:t>
                      </m:r>
                      <m:sSup>
                        <m:sSupPr>
                          <m:ctrlPr>
                            <a:rPr lang="en-US" altLang="zh-CN" sz="2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sz="2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zh-CN" sz="2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CN" sz="20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altLang="zh-CN" sz="20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CN" sz="2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altLang="zh-CN" sz="2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000" i="1" dirty="0">
                  <a:solidFill>
                    <a:srgbClr val="00206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42E178D-C854-4EC7-B550-D91B5DB757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0805" y="1206183"/>
                <a:ext cx="6096000" cy="400110"/>
              </a:xfrm>
              <a:prstGeom prst="rect">
                <a:avLst/>
              </a:prstGeom>
              <a:blipFill>
                <a:blip r:embed="rId5"/>
                <a:stretch>
                  <a:fillRect b="-18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内容占位符 14">
            <a:extLst>
              <a:ext uri="{FF2B5EF4-FFF2-40B4-BE49-F238E27FC236}">
                <a16:creationId xmlns:a16="http://schemas.microsoft.com/office/drawing/2014/main" id="{DB405FA6-64CA-4B16-82FB-84A960C8FA18}"/>
              </a:ext>
            </a:extLst>
          </p:cNvPr>
          <p:cNvSpPr txBox="1">
            <a:spLocks/>
          </p:cNvSpPr>
          <p:nvPr/>
        </p:nvSpPr>
        <p:spPr>
          <a:xfrm>
            <a:off x="757813" y="1436177"/>
            <a:ext cx="8569829" cy="349722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indent="-257175">
              <a:buFont typeface="Wingdings" panose="05000000000000000000" pitchFamily="2" charset="2"/>
              <a:buChar char="Ø"/>
            </a:pPr>
            <a:r>
              <a:rPr lang="en-US" altLang="zh-CN" sz="2400" dirty="0">
                <a:solidFill>
                  <a:srgbClr val="002060"/>
                </a:solidFill>
                <a:latin typeface="+mn-ea"/>
                <a:cs typeface="Arial" panose="020B0604020202020204" pitchFamily="34" charset="0"/>
              </a:rPr>
              <a:t>Queue length:</a:t>
            </a:r>
            <a:endParaRPr lang="en-US" altLang="zh-CN" dirty="0">
              <a:solidFill>
                <a:srgbClr val="002060"/>
              </a:solidFill>
              <a:latin typeface="+mn-ea"/>
              <a:cs typeface="Arial" panose="020B0604020202020204" pitchFamily="34" charset="0"/>
            </a:endParaRPr>
          </a:p>
          <a:p>
            <a:pPr lvl="1"/>
            <a:endParaRPr lang="en-US" altLang="zh-CN" dirty="0">
              <a:solidFill>
                <a:srgbClr val="002060"/>
              </a:solidFill>
              <a:latin typeface="+mn-ea"/>
              <a:cs typeface="Arial" panose="020B0604020202020204" pitchFamily="34" charset="0"/>
            </a:endParaRPr>
          </a:p>
          <a:p>
            <a:pPr lvl="1"/>
            <a:endParaRPr lang="en-US" altLang="zh-CN" dirty="0">
              <a:solidFill>
                <a:srgbClr val="002060"/>
              </a:solidFill>
              <a:latin typeface="+mn-ea"/>
              <a:cs typeface="Arial" panose="020B0604020202020204" pitchFamily="34" charset="0"/>
            </a:endParaRPr>
          </a:p>
          <a:p>
            <a:pPr marL="150876" lvl="1" indent="0">
              <a:buFont typeface="Arial" panose="020B0604020202020204" pitchFamily="34" charset="0"/>
              <a:buNone/>
            </a:pPr>
            <a:r>
              <a:rPr lang="en-US" altLang="zh-CN" dirty="0">
                <a:solidFill>
                  <a:srgbClr val="002060"/>
                </a:solidFill>
                <a:latin typeface="+mn-ea"/>
                <a:cs typeface="Arial" panose="020B0604020202020204" pitchFamily="34" charset="0"/>
              </a:rPr>
              <a:t>                     </a:t>
            </a:r>
            <a:endParaRPr lang="zh-CN" altLang="en-US" dirty="0">
              <a:solidFill>
                <a:srgbClr val="002060"/>
              </a:solidFill>
              <a:latin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矩形 2">
                <a:extLst>
                  <a:ext uri="{FF2B5EF4-FFF2-40B4-BE49-F238E27FC236}">
                    <a16:creationId xmlns:a16="http://schemas.microsoft.com/office/drawing/2014/main" id="{B2D7CDB7-FB17-41C2-BFAD-930C6AE9857E}"/>
                  </a:ext>
                </a:extLst>
              </p:cNvPr>
              <p:cNvSpPr/>
              <p:nvPr/>
            </p:nvSpPr>
            <p:spPr>
              <a:xfrm>
                <a:off x="1191972" y="1776306"/>
                <a:ext cx="4241448" cy="12012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plcHide m:val="on"/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zh-CN" altLang="en-US" sz="20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r>
                              <a:rPr lang="zh-CN" altLang="en-US" sz="20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𝑄</m:t>
                            </m:r>
                            <m:r>
                              <a:rPr lang="zh-CN" altLang="en-US" sz="2000" i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zh-CN" altLang="en-US" sz="20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zh-CN" altLang="en-US" sz="2000" i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)=</m:t>
                            </m:r>
                            <m:r>
                              <a:rPr lang="zh-CN" altLang="en-US" sz="20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  <m:r>
                              <a:rPr lang="zh-CN" altLang="en-US" sz="2000" i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zh-CN" altLang="en-US" sz="20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zh-CN" altLang="en-US" sz="2000" i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)−</m:t>
                            </m:r>
                            <m:r>
                              <a:rPr lang="zh-CN" altLang="en-US" sz="20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  <m:r>
                              <a:rPr lang="zh-CN" altLang="en-US" sz="2000" i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zh-CN" altLang="en-US" sz="20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zh-CN" altLang="en-US" sz="2000" i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)=</m:t>
                            </m:r>
                            <m:nary>
                              <m:naryPr>
                                <m:limLoc m:val="subSup"/>
                                <m:grow m:val="on"/>
                                <m:ctrlPr>
                                  <a:rPr lang="zh-CN" altLang="en-US" sz="2000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sSub>
                                  <m:sSubPr>
                                    <m:ctrlPr>
                                      <a:rPr lang="zh-CN" altLang="en-US" sz="2000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2000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zh-CN" altLang="en-US" sz="2000" i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sub>
                              <m:sup>
                                <m:r>
                                  <a:rPr lang="zh-CN" altLang="en-US" sz="2000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p>
                              <m:e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zh-CN" altLang="en-US" sz="2000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zh-CN" altLang="en-US" sz="2000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𝜆</m:t>
                                    </m:r>
                                    <m:r>
                                      <a:rPr lang="zh-CN" altLang="en-US" sz="2000" i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zh-CN" altLang="en-US" sz="2000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𝜏</m:t>
                                    </m:r>
                                    <m:r>
                                      <a:rPr lang="zh-CN" altLang="en-US" sz="2000" i="0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)−</m:t>
                                    </m:r>
                                    <m:r>
                                      <a:rPr lang="zh-CN" altLang="en-US" sz="2000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𝜇</m:t>
                                    </m:r>
                                  </m:e>
                                </m:d>
                              </m:e>
                            </m:nary>
                            <m:r>
                              <a:rPr lang="zh-CN" altLang="en-US" sz="20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zh-CN" altLang="en-US" sz="20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𝜏</m:t>
                            </m:r>
                          </m:e>
                        </m:mr>
                        <m:mr>
                          <m:e/>
                        </m:mr>
                        <m:mr>
                          <m:e>
                            <m:r>
                              <m:rPr>
                                <m:nor/>
                              </m:rPr>
                              <a:rPr lang="zh-CN" altLang="en-US" sz="2000" i="1">
                                <a:solidFill>
                                  <a:srgbClr val="002060"/>
                                </a:solidFill>
                                <a:latin typeface="+mn-ea"/>
                                <a:cs typeface="Arial" panose="020B0604020202020204" pitchFamily="34" charset="0"/>
                              </a:rPr>
                              <m:t>        </m:t>
                            </m:r>
                          </m:e>
                        </m:mr>
                      </m:m>
                    </m:oMath>
                  </m:oMathPara>
                </a14:m>
                <a:endParaRPr lang="zh-CN" altLang="en-US" sz="2000" dirty="0">
                  <a:solidFill>
                    <a:srgbClr val="002060"/>
                  </a:solidFill>
                  <a:latin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1" name="矩形 2">
                <a:extLst>
                  <a:ext uri="{FF2B5EF4-FFF2-40B4-BE49-F238E27FC236}">
                    <a16:creationId xmlns:a16="http://schemas.microsoft.com/office/drawing/2014/main" id="{B2D7CDB7-FB17-41C2-BFAD-930C6AE985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1972" y="1776306"/>
                <a:ext cx="4241448" cy="120122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矩形 29">
                <a:extLst>
                  <a:ext uri="{FF2B5EF4-FFF2-40B4-BE49-F238E27FC236}">
                    <a16:creationId xmlns:a16="http://schemas.microsoft.com/office/drawing/2014/main" id="{BED6DADD-F127-404E-ABCC-D1C6FAE740F2}"/>
                  </a:ext>
                </a:extLst>
              </p:cNvPr>
              <p:cNvSpPr/>
              <p:nvPr/>
            </p:nvSpPr>
            <p:spPr>
              <a:xfrm>
                <a:off x="1184720" y="2670937"/>
                <a:ext cx="3086101" cy="619337"/>
              </a:xfrm>
              <a:prstGeom prst="rect">
                <a:avLst/>
              </a:prstGeom>
              <a:ln w="38100">
                <a:solidFill>
                  <a:srgbClr val="FF0000"/>
                </a:solidFill>
              </a:ln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200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zh-CN" altLang="en-US" sz="2000" i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zh-CN" altLang="en-US" sz="20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zh-CN" altLang="en-US" sz="2000" i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zh-CN" altLang="en-US" sz="2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sz="2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</m:num>
                        <m:den>
                          <m:r>
                            <a:rPr lang="zh-CN" altLang="en-US" sz="2000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sSup>
                        <m:sSupPr>
                          <m:ctrlPr>
                            <a:rPr lang="zh-CN" altLang="en-US" sz="2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zh-CN" altLang="en-US" sz="20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zh-CN" altLang="en-US" sz="20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zh-CN" altLang="en-US" sz="2000" i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zh-CN" altLang="en-US" sz="20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sz="20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zh-CN" altLang="en-US" sz="2000" i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zh-CN" altLang="en-US" sz="2000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zh-CN" altLang="en-US" sz="2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zh-CN" altLang="en-US" sz="20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20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zh-CN" altLang="en-US" sz="2000" i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zh-CN" altLang="en-US" sz="2000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zh-CN" altLang="en-US" sz="2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CN" altLang="en-US" sz="2000" dirty="0">
                  <a:solidFill>
                    <a:srgbClr val="002060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2" name="矩形 29">
                <a:extLst>
                  <a:ext uri="{FF2B5EF4-FFF2-40B4-BE49-F238E27FC236}">
                    <a16:creationId xmlns:a16="http://schemas.microsoft.com/office/drawing/2014/main" id="{BED6DADD-F127-404E-ABCC-D1C6FAE740F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4720" y="2670937"/>
                <a:ext cx="3086101" cy="61933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3" name="组合 16">
            <a:extLst>
              <a:ext uri="{FF2B5EF4-FFF2-40B4-BE49-F238E27FC236}">
                <a16:creationId xmlns:a16="http://schemas.microsoft.com/office/drawing/2014/main" id="{DFCABEB6-2FC8-461A-8944-68203E807615}"/>
              </a:ext>
            </a:extLst>
          </p:cNvPr>
          <p:cNvGrpSpPr/>
          <p:nvPr/>
        </p:nvGrpSpPr>
        <p:grpSpPr>
          <a:xfrm>
            <a:off x="757813" y="5089004"/>
            <a:ext cx="7543311" cy="1446550"/>
            <a:chOff x="670412" y="3546798"/>
            <a:chExt cx="10057747" cy="1928734"/>
          </a:xfrm>
        </p:grpSpPr>
        <p:sp>
          <p:nvSpPr>
            <p:cNvPr id="34" name="文本框 20">
              <a:extLst>
                <a:ext uri="{FF2B5EF4-FFF2-40B4-BE49-F238E27FC236}">
                  <a16:creationId xmlns:a16="http://schemas.microsoft.com/office/drawing/2014/main" id="{BD8A6972-A0D2-4744-BF1C-394EC21493E5}"/>
                </a:ext>
              </a:extLst>
            </p:cNvPr>
            <p:cNvSpPr txBox="1"/>
            <p:nvPr/>
          </p:nvSpPr>
          <p:spPr>
            <a:xfrm>
              <a:off x="670412" y="3546798"/>
              <a:ext cx="6948114" cy="1928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marL="257175" indent="-257175">
                <a:buFont typeface="Wingdings" panose="05000000000000000000" pitchFamily="2" charset="2"/>
                <a:buChar char="Ø"/>
              </a:pPr>
              <a:r>
                <a:rPr lang="en-US" altLang="zh-CN" sz="2200" dirty="0">
                  <a:solidFill>
                    <a:srgbClr val="002060"/>
                  </a:solidFill>
                  <a:latin typeface="+mn-ea"/>
                  <a:cs typeface="Arial" panose="020B0604020202020204" pitchFamily="34" charset="0"/>
                </a:rPr>
                <a:t>Average delay:</a:t>
              </a:r>
            </a:p>
            <a:p>
              <a:r>
                <a:rPr lang="en-US" altLang="zh-CN" sz="2200" dirty="0">
                  <a:solidFill>
                    <a:srgbClr val="002060"/>
                  </a:solidFill>
                  <a:latin typeface="+mn-ea"/>
                  <a:cs typeface="Arial" panose="020B0604020202020204" pitchFamily="34" charset="0"/>
                </a:rPr>
                <a:t>       </a:t>
              </a:r>
            </a:p>
            <a:p>
              <a:endParaRPr lang="en-US" altLang="zh-CN" sz="2200" dirty="0">
                <a:solidFill>
                  <a:srgbClr val="002060"/>
                </a:solidFill>
                <a:latin typeface="+mn-ea"/>
                <a:cs typeface="Arial" panose="020B0604020202020204" pitchFamily="34" charset="0"/>
              </a:endParaRPr>
            </a:p>
            <a:p>
              <a:endParaRPr lang="en-US" altLang="zh-CN" sz="2200" dirty="0">
                <a:solidFill>
                  <a:srgbClr val="002060"/>
                </a:solidFill>
                <a:latin typeface="+mn-ea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矩形 13">
                  <a:extLst>
                    <a:ext uri="{FF2B5EF4-FFF2-40B4-BE49-F238E27FC236}">
                      <a16:creationId xmlns:a16="http://schemas.microsoft.com/office/drawing/2014/main" id="{6FB3F54B-9210-4EF0-9AD2-B2BD2420A970}"/>
                    </a:ext>
                  </a:extLst>
                </p:cNvPr>
                <p:cNvSpPr/>
                <p:nvPr/>
              </p:nvSpPr>
              <p:spPr>
                <a:xfrm>
                  <a:off x="908957" y="3948800"/>
                  <a:ext cx="6142878" cy="123811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zh-CN" altLang="en-US" sz="22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zh-CN" altLang="en-US" sz="220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altLang="zh-CN" sz="220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2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𝑊</m:t>
                            </m:r>
                          </m:num>
                          <m:den>
                            <m:r>
                              <a:rPr lang="en-US" altLang="zh-CN" sz="22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US" altLang="zh-CN" sz="2200" b="0" i="1" baseline="-2500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altLang="zh-CN" sz="22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zh-CN" sz="22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US" altLang="zh-CN" sz="2200" b="0" i="1" baseline="-2500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den>
                        </m:f>
                        <m:r>
                          <a:rPr lang="en-US" altLang="zh-CN" sz="22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zh-CN" altLang="en-US" sz="22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zh-CN" altLang="en-US" sz="22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𝜌</m:t>
                            </m:r>
                          </m:num>
                          <m:den>
                            <m:r>
                              <a:rPr lang="zh-CN" altLang="en-US" sz="2200" i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36</m:t>
                            </m:r>
                          </m:den>
                        </m:f>
                        <m:r>
                          <a:rPr lang="zh-CN" altLang="en-US" sz="220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⋅</m:t>
                        </m:r>
                        <m:f>
                          <m:fPr>
                            <m:ctrlPr>
                              <a:rPr lang="zh-CN" altLang="en-US" sz="22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zh-CN" altLang="en-US" sz="2200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zh-CN" altLang="en-US" sz="2200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p>
                                <m:r>
                                  <a:rPr lang="zh-CN" altLang="en-US" sz="2200" i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p>
                            </m:sSup>
                          </m:num>
                          <m:den>
                            <m:r>
                              <a:rPr lang="zh-CN" altLang="en-US" sz="22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den>
                        </m:f>
                        <m:r>
                          <a:rPr lang="zh-CN" altLang="en-US" sz="220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zh-CN" altLang="en-US" sz="22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zh-CN" altLang="en-US" sz="22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𝜌</m:t>
                            </m:r>
                          </m:num>
                          <m:den>
                            <m:r>
                              <a:rPr lang="zh-CN" altLang="en-US" sz="2200" i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36</m:t>
                            </m:r>
                            <m:r>
                              <a:rPr lang="zh-CN" altLang="en-US" sz="22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𝜇</m:t>
                            </m:r>
                          </m:den>
                        </m:f>
                        <m:r>
                          <a:rPr lang="zh-CN" altLang="en-US" sz="220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⋅</m:t>
                        </m:r>
                        <m:sSup>
                          <m:sSupPr>
                            <m:ctrlPr>
                              <a:rPr lang="zh-CN" altLang="en-US" sz="22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zh-CN" altLang="en-US" sz="2200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zh-CN" altLang="en-US" sz="2200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zh-CN" altLang="en-US" sz="2200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num>
                                  <m:den>
                                    <m:r>
                                      <a:rPr lang="zh-CN" altLang="en-US" sz="2200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𝜇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zh-CN" altLang="en-US" sz="2200" i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zh-CN" altLang="en-US" sz="2200" dirty="0">
                    <a:solidFill>
                      <a:srgbClr val="002060"/>
                    </a:solidFill>
                    <a:latin typeface="+mn-ea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5" name="矩形 13">
                  <a:extLst>
                    <a:ext uri="{FF2B5EF4-FFF2-40B4-BE49-F238E27FC236}">
                      <a16:creationId xmlns:a16="http://schemas.microsoft.com/office/drawing/2014/main" id="{B6A29063-B52E-45B9-9CA8-B235F58830C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8957" y="3948800"/>
                  <a:ext cx="6142878" cy="1238118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矩形 15">
                  <a:extLst>
                    <a:ext uri="{FF2B5EF4-FFF2-40B4-BE49-F238E27FC236}">
                      <a16:creationId xmlns:a16="http://schemas.microsoft.com/office/drawing/2014/main" id="{7DECA0C4-A262-4634-8B5C-08A684966B32}"/>
                    </a:ext>
                  </a:extLst>
                </p:cNvPr>
                <p:cNvSpPr/>
                <p:nvPr/>
              </p:nvSpPr>
              <p:spPr>
                <a:xfrm>
                  <a:off x="7844122" y="4038181"/>
                  <a:ext cx="2884037" cy="1062771"/>
                </a:xfrm>
                <a:prstGeom prst="rect">
                  <a:avLst/>
                </a:prstGeom>
                <a:ln w="38100">
                  <a:solidFill>
                    <a:srgbClr val="FF0000"/>
                  </a:solidFill>
                </a:ln>
              </p:spPr>
              <p:txBody>
                <a:bodyPr wrap="none">
                  <a:spAutoFit/>
                </a:bodyPr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zh-CN" altLang="en-US" sz="22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a:rPr lang="zh-CN" altLang="en-US" sz="220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zh-CN" altLang="en-US" sz="22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altLang="zh-CN" sz="2200" b="0" i="1" smtClean="0">
                                <a:solidFill>
                                  <a:srgbClr val="002060"/>
                                </a:solidFill>
                                <a:latin typeface="+mn-ea"/>
                                <a:cs typeface="Arial" panose="020B0604020202020204" pitchFamily="34" charset="0"/>
                              </a:rPr>
                              <m:t>d</m:t>
                            </m:r>
                            <m:r>
                              <m:rPr>
                                <m:nor/>
                              </m:rPr>
                              <a:rPr lang="en-US" altLang="zh-CN" sz="2200" b="0" baseline="-25000" smtClean="0">
                                <a:solidFill>
                                  <a:srgbClr val="002060"/>
                                </a:solidFill>
                                <a:latin typeface="+mn-ea"/>
                                <a:cs typeface="Arial" panose="020B0604020202020204" pitchFamily="34" charset="0"/>
                              </a:rPr>
                              <m:t>3</m:t>
                            </m:r>
                            <m:r>
                              <m:rPr>
                                <m:nor/>
                              </m:rPr>
                              <a:rPr lang="zh-CN" altLang="en-US" sz="2200" i="1">
                                <a:solidFill>
                                  <a:srgbClr val="002060"/>
                                </a:solidFill>
                                <a:latin typeface="+mn-ea"/>
                                <a:cs typeface="Arial" panose="020B0604020202020204" pitchFamily="34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zh-CN" altLang="en-US" sz="2200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CN" altLang="en-US" sz="2200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sub>
                                <m:r>
                                  <a:rPr lang="zh-CN" altLang="en-US" sz="2200" i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zh-CN" altLang="en-US" sz="2200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CN" altLang="en-US" sz="2200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zh-CN" altLang="en-US" sz="2200" i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  <m:r>
                              <a:rPr lang="zh-CN" altLang="en-US" sz="2200" i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zh-CN" altLang="en-US" sz="2200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CN" altLang="en-US" sz="2200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zh-CN" altLang="en-US" sz="2200" i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den>
                        </m:f>
                        <m:r>
                          <a:rPr lang="zh-CN" altLang="en-US" sz="220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zh-CN" altLang="en-US" sz="22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zh-CN" altLang="en-US" sz="22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num>
                          <m:den>
                            <m:r>
                              <a:rPr lang="zh-CN" altLang="en-US" sz="22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den>
                        </m:f>
                      </m:oMath>
                    </m:oMathPara>
                  </a14:m>
                  <a:endParaRPr lang="zh-CN" altLang="en-US" sz="2200" dirty="0">
                    <a:solidFill>
                      <a:srgbClr val="002060"/>
                    </a:solidFill>
                    <a:latin typeface="+mn-ea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6" name="矩形 15">
                  <a:extLst>
                    <a:ext uri="{FF2B5EF4-FFF2-40B4-BE49-F238E27FC236}">
                      <a16:creationId xmlns:a16="http://schemas.microsoft.com/office/drawing/2014/main" id="{A28FDEB0-8271-46DE-B4BF-0F20B034771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44122" y="4038181"/>
                  <a:ext cx="2884037" cy="1062771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 w="3810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7" name="组合 18">
            <a:extLst>
              <a:ext uri="{FF2B5EF4-FFF2-40B4-BE49-F238E27FC236}">
                <a16:creationId xmlns:a16="http://schemas.microsoft.com/office/drawing/2014/main" id="{66191247-DDD4-4F97-8507-F8CFE6EE2B9D}"/>
              </a:ext>
            </a:extLst>
          </p:cNvPr>
          <p:cNvGrpSpPr/>
          <p:nvPr/>
        </p:nvGrpSpPr>
        <p:grpSpPr>
          <a:xfrm>
            <a:off x="757813" y="3534600"/>
            <a:ext cx="8294134" cy="1522693"/>
            <a:chOff x="670411" y="4889038"/>
            <a:chExt cx="11058845" cy="2099553"/>
          </a:xfrm>
        </p:grpSpPr>
        <p:sp>
          <p:nvSpPr>
            <p:cNvPr id="38" name="文本框 25">
              <a:extLst>
                <a:ext uri="{FF2B5EF4-FFF2-40B4-BE49-F238E27FC236}">
                  <a16:creationId xmlns:a16="http://schemas.microsoft.com/office/drawing/2014/main" id="{7550EC77-1127-4A56-B470-3399AB1FB086}"/>
                </a:ext>
              </a:extLst>
            </p:cNvPr>
            <p:cNvSpPr txBox="1"/>
            <p:nvPr/>
          </p:nvSpPr>
          <p:spPr>
            <a:xfrm>
              <a:off x="670411" y="4889038"/>
              <a:ext cx="11058845" cy="1928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marL="257175" indent="-257175">
                <a:buFont typeface="Wingdings" panose="05000000000000000000" pitchFamily="2" charset="2"/>
                <a:buChar char="Ø"/>
              </a:pPr>
              <a:r>
                <a:rPr lang="en-US" altLang="zh-CN" sz="2200" dirty="0">
                  <a:solidFill>
                    <a:srgbClr val="002060"/>
                  </a:solidFill>
                  <a:latin typeface="+mn-ea"/>
                  <a:cs typeface="Arial" panose="020B0604020202020204" pitchFamily="34" charset="0"/>
                </a:rPr>
                <a:t>Average travel time function:</a:t>
              </a:r>
            </a:p>
            <a:p>
              <a:r>
                <a:rPr lang="en-US" altLang="zh-CN" sz="2200" dirty="0">
                  <a:solidFill>
                    <a:srgbClr val="002060"/>
                  </a:solidFill>
                  <a:latin typeface="+mn-ea"/>
                  <a:cs typeface="Arial" panose="020B0604020202020204" pitchFamily="34" charset="0"/>
                </a:rPr>
                <a:t>       </a:t>
              </a:r>
            </a:p>
            <a:p>
              <a:endParaRPr lang="en-US" altLang="zh-CN" sz="2200" dirty="0">
                <a:solidFill>
                  <a:srgbClr val="002060"/>
                </a:solidFill>
                <a:latin typeface="+mn-ea"/>
                <a:cs typeface="Arial" panose="020B0604020202020204" pitchFamily="34" charset="0"/>
              </a:endParaRPr>
            </a:p>
            <a:p>
              <a:endParaRPr lang="en-US" altLang="zh-CN" sz="2200" dirty="0">
                <a:solidFill>
                  <a:srgbClr val="002060"/>
                </a:solidFill>
                <a:latin typeface="+mn-ea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矩形 17">
                  <a:extLst>
                    <a:ext uri="{FF2B5EF4-FFF2-40B4-BE49-F238E27FC236}">
                      <a16:creationId xmlns:a16="http://schemas.microsoft.com/office/drawing/2014/main" id="{404D3B90-0123-4EE6-8794-F223D1553625}"/>
                    </a:ext>
                  </a:extLst>
                </p:cNvPr>
                <p:cNvSpPr/>
                <p:nvPr/>
              </p:nvSpPr>
              <p:spPr>
                <a:xfrm>
                  <a:off x="855822" y="5430729"/>
                  <a:ext cx="6249146" cy="155786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zh-CN" altLang="en-US" sz="22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zh-CN" altLang="en-US" sz="220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zh-CN" altLang="en-US" sz="22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sz="22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zh-CN" altLang="en-US" sz="22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  <m:r>
                          <a:rPr lang="zh-CN" altLang="en-US" sz="220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zh-CN" altLang="en-US" sz="2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zh-CN" altLang="en-US" sz="220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zh-CN" altLang="en-US" sz="22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sz="22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zh-CN" altLang="en-US" sz="22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zh-CN" altLang="en-US" sz="22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zh-CN" altLang="en-US" sz="2200" i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1+</m:t>
                            </m:r>
                            <m:f>
                              <m:fPr>
                                <m:ctrlPr>
                                  <a:rPr lang="zh-CN" altLang="en-US" sz="2200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zh-CN" altLang="en-US" sz="2200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</m:num>
                              <m:den>
                                <m:r>
                                  <a:rPr lang="zh-CN" altLang="en-US" sz="2200" i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36</m:t>
                                </m:r>
                                <m:r>
                                  <a:rPr lang="zh-CN" altLang="en-US" sz="2200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  <m:r>
                                  <a:rPr lang="zh-CN" altLang="en-US" sz="2200" i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⋅</m:t>
                                </m:r>
                                <m:sSub>
                                  <m:sSubPr>
                                    <m:ctrlPr>
                                      <a:rPr lang="zh-CN" altLang="en-US" sz="2200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2200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zh-CN" altLang="en-US" sz="2200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sub>
                                </m:sSub>
                              </m:den>
                            </m:f>
                            <m:r>
                              <a:rPr lang="zh-CN" altLang="en-US" sz="2200" i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⋅</m:t>
                            </m:r>
                            <m:sSup>
                              <m:sSupPr>
                                <m:ctrlPr>
                                  <a:rPr lang="zh-CN" altLang="en-US" sz="2200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zh-CN" altLang="en-US" sz="2200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zh-CN" altLang="en-US" sz="2200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zh-CN" altLang="en-US" sz="2200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𝐷</m:t>
                                        </m:r>
                                      </m:num>
                                      <m:den>
                                        <m:r>
                                          <a:rPr lang="zh-CN" altLang="en-US" sz="2200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𝜇</m:t>
                                        </m:r>
                                      </m:den>
                                    </m:f>
                                  </m:e>
                                </m:d>
                              </m:e>
                              <m:sup>
                                <m:r>
                                  <a:rPr lang="zh-CN" altLang="en-US" sz="2200" i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</m:e>
                        </m:d>
                      </m:oMath>
                    </m:oMathPara>
                  </a14:m>
                  <a:endParaRPr lang="zh-CN" altLang="en-US" sz="2200" dirty="0">
                    <a:solidFill>
                      <a:srgbClr val="002060"/>
                    </a:solidFill>
                    <a:latin typeface="+mn-ea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9" name="矩形 17">
                  <a:extLst>
                    <a:ext uri="{FF2B5EF4-FFF2-40B4-BE49-F238E27FC236}">
                      <a16:creationId xmlns:a16="http://schemas.microsoft.com/office/drawing/2014/main" id="{D6E6C055-4400-4FBB-B370-75FF1775F7B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5822" y="5430729"/>
                  <a:ext cx="6249146" cy="155786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0EF96BB-8A81-E790-3140-A955A0DBA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BCFE5-F571-4DCF-8907-E4ABB89F290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347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A366754-A2F4-475B-8217-AB06F5F15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22BF2F0-5264-48F8-8780-73D64DE848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7DC5FF32-A8FD-4F1B-B8D3-3D226716C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itle 3">
            <a:extLst>
              <a:ext uri="{FF2B5EF4-FFF2-40B4-BE49-F238E27FC236}">
                <a16:creationId xmlns:a16="http://schemas.microsoft.com/office/drawing/2014/main" id="{B65023A5-E296-4EA4-9156-67462A16978B}"/>
              </a:ext>
            </a:extLst>
          </p:cNvPr>
          <p:cNvSpPr txBox="1">
            <a:spLocks/>
          </p:cNvSpPr>
          <p:nvPr/>
        </p:nvSpPr>
        <p:spPr>
          <a:xfrm>
            <a:off x="643467" y="321734"/>
            <a:ext cx="10905066" cy="1135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Fluid polynomial queueing model with cubic arrival rates</a:t>
            </a:r>
          </a:p>
        </p:txBody>
      </p:sp>
      <p:sp>
        <p:nvSpPr>
          <p:cNvPr id="10" name="内容占位符 14">
            <a:extLst>
              <a:ext uri="{FF2B5EF4-FFF2-40B4-BE49-F238E27FC236}">
                <a16:creationId xmlns:a16="http://schemas.microsoft.com/office/drawing/2014/main" id="{AC2117E5-449A-4630-BF35-8B0D4D83DE0B}"/>
              </a:ext>
            </a:extLst>
          </p:cNvPr>
          <p:cNvSpPr txBox="1">
            <a:spLocks/>
          </p:cNvSpPr>
          <p:nvPr/>
        </p:nvSpPr>
        <p:spPr>
          <a:xfrm>
            <a:off x="1947950" y="1967350"/>
            <a:ext cx="8569829" cy="349722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800">
                <a:latin typeface="+mn-ea"/>
                <a:cs typeface="Arial" panose="020B0604020202020204" pitchFamily="34" charset="0"/>
              </a:rPr>
              <a:t>Cubic form: </a:t>
            </a:r>
            <a:endParaRPr lang="en-US" altLang="zh-CN" sz="1800">
              <a:solidFill>
                <a:srgbClr val="002060"/>
              </a:solidFill>
              <a:latin typeface="+mn-ea"/>
              <a:cs typeface="Arial" panose="020B0604020202020204" pitchFamily="34" charset="0"/>
            </a:endParaRPr>
          </a:p>
          <a:p>
            <a:pPr marL="150876" lvl="1" indent="0">
              <a:buFont typeface="Arial" panose="020B0604020202020204" pitchFamily="34" charset="0"/>
              <a:buNone/>
            </a:pPr>
            <a:br>
              <a:rPr lang="en-US" altLang="zh-CN" sz="1800">
                <a:solidFill>
                  <a:srgbClr val="002060"/>
                </a:solidFill>
                <a:latin typeface="+mn-ea"/>
                <a:cs typeface="Arial" panose="020B0604020202020204" pitchFamily="34" charset="0"/>
              </a:rPr>
            </a:br>
            <a:endParaRPr lang="zh-CN" altLang="en-US" sz="1800" dirty="0">
              <a:solidFill>
                <a:srgbClr val="002060"/>
              </a:solidFill>
              <a:latin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">
                <a:extLst>
                  <a:ext uri="{FF2B5EF4-FFF2-40B4-BE49-F238E27FC236}">
                    <a16:creationId xmlns:a16="http://schemas.microsoft.com/office/drawing/2014/main" id="{A50D3521-04E3-4CE0-A699-76C8BE0C1FE0}"/>
                  </a:ext>
                </a:extLst>
              </p:cNvPr>
              <p:cNvSpPr/>
              <p:nvPr/>
            </p:nvSpPr>
            <p:spPr>
              <a:xfrm>
                <a:off x="2209800" y="2370697"/>
                <a:ext cx="4170244" cy="3755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zh-CN" alt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𝜆</m:t>
                      </m:r>
                      <m:r>
                        <a:rPr kumimoji="0" lang="zh-CN" alt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(</m:t>
                      </m:r>
                      <m:r>
                        <a:rPr kumimoji="0" lang="zh-CN" alt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𝑡</m:t>
                      </m:r>
                      <m:r>
                        <a:rPr kumimoji="0" lang="zh-CN" alt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)=</m:t>
                      </m:r>
                      <m:r>
                        <a:rPr kumimoji="0" lang="zh-CN" alt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𝜆</m:t>
                      </m:r>
                      <m:r>
                        <a:rPr kumimoji="0" lang="zh-CN" alt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(</m:t>
                      </m:r>
                      <m:sSub>
                        <m:sSubPr>
                          <m:ctrlPr>
                            <a:rPr kumimoji="0" lang="zh-CN" alt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zh-CN" alt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𝑡</m:t>
                          </m:r>
                        </m:e>
                        <m:sub>
                          <m:r>
                            <a:rPr kumimoji="0" lang="zh-CN" alt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1</m:t>
                          </m:r>
                        </m:sub>
                      </m:sSub>
                      <m:r>
                        <a:rPr kumimoji="0" lang="zh-CN" alt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)−</m:t>
                      </m:r>
                      <m:sSub>
                        <m:sSubPr>
                          <m:ctrlPr>
                            <a:rPr kumimoji="0" lang="zh-CN" alt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zh-CN" alt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𝛾</m:t>
                          </m:r>
                        </m:e>
                        <m:sub>
                          <m:r>
                            <a:rPr kumimoji="0" lang="zh-CN" alt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1</m:t>
                          </m:r>
                        </m:sub>
                      </m:sSub>
                      <m:sSup>
                        <m:sSupPr>
                          <m:ctrlPr>
                            <a:rPr kumimoji="0" lang="zh-CN" alt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zh-CN" alt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206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zh-CN" alt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206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𝑡</m:t>
                              </m:r>
                              <m:r>
                                <a:rPr kumimoji="0" lang="zh-CN" altLang="en-US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206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kumimoji="0" lang="zh-CN" alt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206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zh-CN" alt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206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kumimoji="0" lang="zh-CN" altLang="en-US" sz="1800" b="0" i="0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206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kumimoji="0" lang="zh-CN" alt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2</m:t>
                          </m:r>
                        </m:sup>
                      </m:sSup>
                      <m:r>
                        <a:rPr kumimoji="0" lang="zh-CN" alt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−</m:t>
                      </m:r>
                      <m:sSub>
                        <m:sSubPr>
                          <m:ctrlPr>
                            <a:rPr kumimoji="0" lang="zh-CN" alt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zh-CN" alt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𝛾</m:t>
                          </m:r>
                        </m:e>
                        <m:sub>
                          <m:r>
                            <a:rPr kumimoji="0" lang="zh-CN" alt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kumimoji="0" lang="zh-CN" alt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zh-CN" alt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206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zh-CN" alt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206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𝑡</m:t>
                              </m:r>
                              <m:r>
                                <a:rPr kumimoji="0" lang="zh-CN" altLang="en-US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206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kumimoji="0" lang="zh-CN" alt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206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zh-CN" alt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206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kumimoji="0" lang="zh-CN" altLang="en-US" sz="1800" b="0" i="0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206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kumimoji="0" lang="zh-CN" alt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矩形 1">
                <a:extLst>
                  <a:ext uri="{FF2B5EF4-FFF2-40B4-BE49-F238E27FC236}">
                    <a16:creationId xmlns:a16="http://schemas.microsoft.com/office/drawing/2014/main" id="{A50D3521-04E3-4CE0-A699-76C8BE0C1FE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800" y="2370697"/>
                <a:ext cx="4170244" cy="375552"/>
              </a:xfrm>
              <a:prstGeom prst="rect">
                <a:avLst/>
              </a:prstGeom>
              <a:blipFill>
                <a:blip r:embed="rId2"/>
                <a:stretch>
                  <a:fillRect b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组合 6">
            <a:extLst>
              <a:ext uri="{FF2B5EF4-FFF2-40B4-BE49-F238E27FC236}">
                <a16:creationId xmlns:a16="http://schemas.microsoft.com/office/drawing/2014/main" id="{144AA002-8771-4957-9075-81C1B2AA04D2}"/>
              </a:ext>
            </a:extLst>
          </p:cNvPr>
          <p:cNvGrpSpPr/>
          <p:nvPr/>
        </p:nvGrpSpPr>
        <p:grpSpPr>
          <a:xfrm>
            <a:off x="1828801" y="2831501"/>
            <a:ext cx="8058641" cy="961116"/>
            <a:chOff x="406400" y="2632334"/>
            <a:chExt cx="10744854" cy="128148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矩形 15">
                  <a:extLst>
                    <a:ext uri="{FF2B5EF4-FFF2-40B4-BE49-F238E27FC236}">
                      <a16:creationId xmlns:a16="http://schemas.microsoft.com/office/drawing/2014/main" id="{A3442B80-CADF-453C-B1B9-53AFF079C5F3}"/>
                    </a:ext>
                  </a:extLst>
                </p:cNvPr>
                <p:cNvSpPr/>
                <p:nvPr/>
              </p:nvSpPr>
              <p:spPr>
                <a:xfrm>
                  <a:off x="3071956" y="2666525"/>
                  <a:ext cx="1427912" cy="49244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zh-CN" alt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𝜆</m:t>
                        </m:r>
                        <m:r>
                          <a: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(</m:t>
                        </m:r>
                        <m:r>
                          <a:rPr kumimoji="0" lang="zh-CN" alt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𝑡</m:t>
                        </m:r>
                        <m:r>
                          <a: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)−</m:t>
                        </m:r>
                        <m:r>
                          <a:rPr kumimoji="0" lang="zh-CN" alt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𝜇</m:t>
                        </m:r>
                      </m:oMath>
                    </m:oMathPara>
                  </a14:m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等线" panose="02010600030101010101" pitchFamily="2" charset="-122"/>
                    <a:ea typeface="等线" panose="02010600030101010101" pitchFamily="2" charset="-122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6" name="矩形 15">
                  <a:extLst>
                    <a:ext uri="{FF2B5EF4-FFF2-40B4-BE49-F238E27FC236}">
                      <a16:creationId xmlns:a16="http://schemas.microsoft.com/office/drawing/2014/main" id="{36A5A08D-4AAD-49F6-A24D-7D6400C0350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71956" y="2666525"/>
                  <a:ext cx="1427912" cy="492442"/>
                </a:xfrm>
                <a:prstGeom prst="rect">
                  <a:avLst/>
                </a:prstGeom>
                <a:blipFill>
                  <a:blip r:embed="rId4"/>
                  <a:stretch>
                    <a:fillRect b="-1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2" name="组合 18">
              <a:extLst>
                <a:ext uri="{FF2B5EF4-FFF2-40B4-BE49-F238E27FC236}">
                  <a16:creationId xmlns:a16="http://schemas.microsoft.com/office/drawing/2014/main" id="{DA455994-9937-4F07-BA9C-9E8CCB412A57}"/>
                </a:ext>
              </a:extLst>
            </p:cNvPr>
            <p:cNvGrpSpPr/>
            <p:nvPr/>
          </p:nvGrpSpPr>
          <p:grpSpPr>
            <a:xfrm>
              <a:off x="406400" y="2632334"/>
              <a:ext cx="10744854" cy="1281487"/>
              <a:chOff x="406400" y="2632334"/>
              <a:chExt cx="10744854" cy="1281487"/>
            </a:xfrm>
          </p:grpSpPr>
          <p:sp>
            <p:nvSpPr>
              <p:cNvPr id="23" name="文本框 16">
                <a:extLst>
                  <a:ext uri="{FF2B5EF4-FFF2-40B4-BE49-F238E27FC236}">
                    <a16:creationId xmlns:a16="http://schemas.microsoft.com/office/drawing/2014/main" id="{DFA86EE8-E222-4430-A2EE-0F77C0817EB0}"/>
                  </a:ext>
                </a:extLst>
              </p:cNvPr>
              <p:cNvSpPr txBox="1"/>
              <p:nvPr/>
            </p:nvSpPr>
            <p:spPr>
              <a:xfrm>
                <a:off x="406400" y="2632334"/>
                <a:ext cx="10744854" cy="12311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57175" marR="0" lvl="0" indent="-257175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Ø"/>
                  <a:tabLst/>
                  <a:defRPr/>
                </a:pP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等线" panose="02010600030101010101" pitchFamily="2" charset="-122"/>
                    <a:ea typeface="等线" panose="02010600030101010101" pitchFamily="2" charset="-122"/>
                    <a:cs typeface="Arial" panose="020B0604020202020204" pitchFamily="34" charset="0"/>
                  </a:rPr>
                  <a:t>Factored form of                 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Arial" panose="020B0604020202020204" pitchFamily="34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矩形 2">
                    <a:extLst>
                      <a:ext uri="{FF2B5EF4-FFF2-40B4-BE49-F238E27FC236}">
                        <a16:creationId xmlns:a16="http://schemas.microsoft.com/office/drawing/2014/main" id="{5CBAEB8B-E42C-4A04-8B24-C6B1B588FF54}"/>
                      </a:ext>
                    </a:extLst>
                  </p:cNvPr>
                  <p:cNvSpPr/>
                  <p:nvPr/>
                </p:nvSpPr>
                <p:spPr>
                  <a:xfrm>
                    <a:off x="885269" y="3421379"/>
                    <a:ext cx="4910490" cy="49244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"/>
                              <m:ctrlPr>
                                <a:rPr kumimoji="0" lang="zh-CN" alt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206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zh-CN" alt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206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𝜆</m:t>
                              </m:r>
                              <m:r>
                                <a:rPr kumimoji="0" lang="zh-CN" altLang="en-US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206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(</m:t>
                              </m:r>
                              <m:r>
                                <a:rPr kumimoji="0" lang="zh-CN" alt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206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𝑡</m:t>
                              </m:r>
                              <m:r>
                                <a:rPr kumimoji="0" lang="zh-CN" altLang="en-US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206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)−</m:t>
                              </m:r>
                              <m:r>
                                <a:rPr kumimoji="0" lang="zh-CN" alt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206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𝜇</m:t>
                              </m:r>
                              <m:r>
                                <a:rPr kumimoji="0" lang="zh-CN" altLang="en-US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206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=</m:t>
                              </m:r>
                              <m:r>
                                <a:rPr kumimoji="0" lang="zh-CN" alt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206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𝛾</m:t>
                              </m:r>
                              <m:r>
                                <a:rPr kumimoji="0" lang="zh-CN" altLang="en-US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206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(</m:t>
                              </m:r>
                              <m:r>
                                <a:rPr kumimoji="0" lang="zh-CN" alt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206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𝑡</m:t>
                              </m:r>
                              <m:r>
                                <a:rPr kumimoji="0" lang="zh-CN" altLang="en-US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206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kumimoji="0" lang="zh-CN" alt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206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zh-CN" alt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206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kumimoji="0" lang="zh-CN" altLang="en-US" sz="1800" b="0" i="0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206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kumimoji="0" lang="zh-CN" altLang="en-US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206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)(</m:t>
                              </m:r>
                              <m:sSub>
                                <m:sSubPr>
                                  <m:ctrlPr>
                                    <a:rPr kumimoji="0" lang="zh-CN" alt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206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zh-CN" alt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206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kumimoji="0" lang="zh-CN" altLang="en-US" sz="1800" b="0" i="0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206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kumimoji="0" lang="zh-CN" altLang="en-US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206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−</m:t>
                              </m:r>
                              <m:r>
                                <a:rPr kumimoji="0" lang="zh-CN" alt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206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𝑡</m:t>
                              </m:r>
                              <m:r>
                                <a:rPr kumimoji="0" lang="zh-CN" altLang="en-US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206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)(</m:t>
                              </m:r>
                              <m:r>
                                <a:rPr kumimoji="0" lang="zh-CN" alt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206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𝑡</m:t>
                              </m:r>
                              <m:r>
                                <a:rPr kumimoji="0" lang="zh-CN" altLang="en-US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206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−</m:t>
                              </m:r>
                              <m:acc>
                                <m:accPr>
                                  <m:chr m:val="̅"/>
                                  <m:ctrlPr>
                                    <a:rPr kumimoji="0" lang="zh-CN" alt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206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accPr>
                                <m:e>
                                  <m:r>
                                    <a:rPr kumimoji="0" lang="zh-CN" alt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206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𝑡</m:t>
                                  </m:r>
                                </m:e>
                              </m:acc>
                            </m:e>
                          </m:d>
                        </m:oMath>
                      </m:oMathPara>
                    </a14:m>
                    <a:endParaRPr kumimoji="0" lang="zh-CN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等线" panose="02010600030101010101" pitchFamily="2" charset="-122"/>
                      <a:ea typeface="等线" panose="02010600030101010101" pitchFamily="2" charset="-122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3" name="矩形 2">
                    <a:extLst>
                      <a:ext uri="{FF2B5EF4-FFF2-40B4-BE49-F238E27FC236}">
                        <a16:creationId xmlns:a16="http://schemas.microsoft.com/office/drawing/2014/main" id="{B7FFC395-03ED-4111-A286-6EF03ACE41FB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85269" y="3421379"/>
                    <a:ext cx="4910490" cy="492442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t="-120000" r="-13079" b="-190000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25" name="组合 28">
            <a:extLst>
              <a:ext uri="{FF2B5EF4-FFF2-40B4-BE49-F238E27FC236}">
                <a16:creationId xmlns:a16="http://schemas.microsoft.com/office/drawing/2014/main" id="{454E322B-709E-422D-99AF-F29DADB9F549}"/>
              </a:ext>
            </a:extLst>
          </p:cNvPr>
          <p:cNvGrpSpPr/>
          <p:nvPr/>
        </p:nvGrpSpPr>
        <p:grpSpPr>
          <a:xfrm>
            <a:off x="1824568" y="4011333"/>
            <a:ext cx="8058641" cy="1391407"/>
            <a:chOff x="651331" y="3554530"/>
            <a:chExt cx="10744854" cy="1855209"/>
          </a:xfrm>
        </p:grpSpPr>
        <p:sp>
          <p:nvSpPr>
            <p:cNvPr id="26" name="文本框 19">
              <a:extLst>
                <a:ext uri="{FF2B5EF4-FFF2-40B4-BE49-F238E27FC236}">
                  <a16:creationId xmlns:a16="http://schemas.microsoft.com/office/drawing/2014/main" id="{AF6C3B23-C03F-4F3C-B337-61FFF62E799C}"/>
                </a:ext>
              </a:extLst>
            </p:cNvPr>
            <p:cNvSpPr txBox="1"/>
            <p:nvPr/>
          </p:nvSpPr>
          <p:spPr>
            <a:xfrm>
              <a:off x="651331" y="3554530"/>
              <a:ext cx="10744854" cy="1855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57175" marR="0" lvl="0" indent="-257175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Ø"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Arial" panose="020B0604020202020204" pitchFamily="34" charset="0"/>
                </a:rPr>
                <a:t>Inflow rate should satisfy the following conditions:</a:t>
              </a:r>
            </a:p>
            <a:p>
              <a:pPr marL="600075" marR="0" lvl="1" indent="-257175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Arial" panose="020B0604020202020204" pitchFamily="34" charset="0"/>
                </a:rPr>
                <a:t>                  when </a:t>
              </a:r>
            </a:p>
            <a:p>
              <a:pPr marL="600075" marR="0" lvl="1" indent="-257175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Arial" panose="020B0604020202020204" pitchFamily="34" charset="0"/>
                </a:rPr>
                <a:t>                  when </a:t>
              </a:r>
            </a:p>
            <a:p>
              <a:pPr marL="600075" marR="0" lvl="1" indent="-257175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Arial" panose="020B0604020202020204" pitchFamily="34" charset="0"/>
                </a:rPr>
                <a:t>the change of inflow rate at time </a:t>
              </a:r>
              <a:r>
                <a:rPr kumimoji="0" lang="en-US" altLang="zh-CN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Arial" panose="020B0604020202020204" pitchFamily="34" charset="0"/>
                </a:rPr>
                <a:t>t</a:t>
              </a:r>
              <a:r>
                <a:rPr kumimoji="0" lang="en-US" altLang="zh-CN" sz="18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Arial" panose="020B0604020202020204" pitchFamily="34" charset="0"/>
                </a:rPr>
                <a:t>0</a:t>
              </a: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Arial" panose="020B0604020202020204" pitchFamily="34" charset="0"/>
                </a:rPr>
                <a:t> should not be very large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矩形 20">
                  <a:extLst>
                    <a:ext uri="{FF2B5EF4-FFF2-40B4-BE49-F238E27FC236}">
                      <a16:creationId xmlns:a16="http://schemas.microsoft.com/office/drawing/2014/main" id="{847671CA-2B14-4501-834E-A24AE595D074}"/>
                    </a:ext>
                  </a:extLst>
                </p:cNvPr>
                <p:cNvSpPr/>
                <p:nvPr/>
              </p:nvSpPr>
              <p:spPr>
                <a:xfrm>
                  <a:off x="1462684" y="3971571"/>
                  <a:ext cx="1462109" cy="49244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zh-CN" alt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𝜆</m:t>
                        </m:r>
                        <m:r>
                          <a: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(</m:t>
                        </m:r>
                        <m:r>
                          <a:rPr kumimoji="0" lang="zh-CN" alt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𝑡</m:t>
                        </m:r>
                        <m:r>
                          <a: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)&gt;</m:t>
                        </m:r>
                        <m:r>
                          <a:rPr kumimoji="0" lang="zh-CN" alt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𝜇</m:t>
                        </m:r>
                      </m:oMath>
                    </m:oMathPara>
                  </a14:m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等线" panose="02010600030101010101" pitchFamily="2" charset="-122"/>
                    <a:ea typeface="等线" panose="02010600030101010101" pitchFamily="2" charset="-122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1" name="矩形 20">
                  <a:extLst>
                    <a:ext uri="{FF2B5EF4-FFF2-40B4-BE49-F238E27FC236}">
                      <a16:creationId xmlns:a16="http://schemas.microsoft.com/office/drawing/2014/main" id="{49A9D51C-7C8E-415C-840E-5F7CB252ECA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62684" y="3971571"/>
                  <a:ext cx="1462109" cy="492443"/>
                </a:xfrm>
                <a:prstGeom prst="rect">
                  <a:avLst/>
                </a:prstGeom>
                <a:blipFill>
                  <a:blip r:embed="rId6"/>
                  <a:stretch>
                    <a:fillRect b="-14754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矩形 21">
                  <a:extLst>
                    <a:ext uri="{FF2B5EF4-FFF2-40B4-BE49-F238E27FC236}">
                      <a16:creationId xmlns:a16="http://schemas.microsoft.com/office/drawing/2014/main" id="{B2FE2722-1C7B-45D9-A5E9-E0317A07053D}"/>
                    </a:ext>
                  </a:extLst>
                </p:cNvPr>
                <p:cNvSpPr/>
                <p:nvPr/>
              </p:nvSpPr>
              <p:spPr>
                <a:xfrm>
                  <a:off x="3853519" y="4003177"/>
                  <a:ext cx="1785532" cy="49244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zh-CN" alt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zh-CN" alt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𝑡</m:t>
                            </m:r>
                          </m:e>
                          <m:sub>
                            <m:r>
                              <a:rPr kumimoji="0" lang="zh-CN" alt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0</m:t>
                            </m:r>
                          </m:sub>
                        </m:sSub>
                        <m:r>
                          <a: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&lt;</m:t>
                        </m:r>
                        <m:r>
                          <a:rPr kumimoji="0" lang="zh-CN" alt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𝑡</m:t>
                        </m:r>
                        <m:r>
                          <a: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&lt;</m:t>
                        </m:r>
                        <m:sSub>
                          <m:sSubPr>
                            <m:ctrlPr>
                              <a:rPr kumimoji="0" lang="zh-CN" alt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zh-CN" alt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𝑡</m:t>
                            </m:r>
                          </m:e>
                          <m:sub>
                            <m:r>
                              <a:rPr kumimoji="0" lang="zh-CN" alt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等线" panose="02010600030101010101" pitchFamily="2" charset="-122"/>
                    <a:ea typeface="等线" panose="02010600030101010101" pitchFamily="2" charset="-122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2" name="矩形 21">
                  <a:extLst>
                    <a:ext uri="{FF2B5EF4-FFF2-40B4-BE49-F238E27FC236}">
                      <a16:creationId xmlns:a16="http://schemas.microsoft.com/office/drawing/2014/main" id="{893920D7-3C15-4FD6-BA4E-BEDB3DC2DE8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53519" y="4003177"/>
                  <a:ext cx="1785532" cy="492443"/>
                </a:xfrm>
                <a:prstGeom prst="rect">
                  <a:avLst/>
                </a:prstGeom>
                <a:blipFill>
                  <a:blip r:embed="rId7"/>
                  <a:stretch>
                    <a:fillRect b="-163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矩形 22">
                  <a:extLst>
                    <a:ext uri="{FF2B5EF4-FFF2-40B4-BE49-F238E27FC236}">
                      <a16:creationId xmlns:a16="http://schemas.microsoft.com/office/drawing/2014/main" id="{0810B30F-D792-42B1-A4CD-7F03CD4F1B3F}"/>
                    </a:ext>
                  </a:extLst>
                </p:cNvPr>
                <p:cNvSpPr/>
                <p:nvPr/>
              </p:nvSpPr>
              <p:spPr>
                <a:xfrm>
                  <a:off x="1473974" y="4435379"/>
                  <a:ext cx="1462109" cy="49244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zh-CN" alt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𝜆</m:t>
                        </m:r>
                        <m:r>
                          <a: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(</m:t>
                        </m:r>
                        <m:r>
                          <a:rPr kumimoji="0" lang="zh-CN" alt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𝑡</m:t>
                        </m:r>
                        <m:r>
                          <a: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)&lt;</m:t>
                        </m:r>
                        <m:r>
                          <a:rPr kumimoji="0" lang="zh-CN" alt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𝜇</m:t>
                        </m:r>
                      </m:oMath>
                    </m:oMathPara>
                  </a14:m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等线" panose="02010600030101010101" pitchFamily="2" charset="-122"/>
                    <a:ea typeface="等线" panose="02010600030101010101" pitchFamily="2" charset="-122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3" name="矩形 22">
                  <a:extLst>
                    <a:ext uri="{FF2B5EF4-FFF2-40B4-BE49-F238E27FC236}">
                      <a16:creationId xmlns:a16="http://schemas.microsoft.com/office/drawing/2014/main" id="{0F96B35B-4872-41F3-8EC9-8B759D7593F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73974" y="4435379"/>
                  <a:ext cx="1462109" cy="492443"/>
                </a:xfrm>
                <a:prstGeom prst="rect">
                  <a:avLst/>
                </a:prstGeom>
                <a:blipFill>
                  <a:blip r:embed="rId8"/>
                  <a:stretch>
                    <a:fillRect b="-14754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矩形 23">
                  <a:extLst>
                    <a:ext uri="{FF2B5EF4-FFF2-40B4-BE49-F238E27FC236}">
                      <a16:creationId xmlns:a16="http://schemas.microsoft.com/office/drawing/2014/main" id="{0624278F-A1DE-43EC-9526-3C8185164CB2}"/>
                    </a:ext>
                  </a:extLst>
                </p:cNvPr>
                <p:cNvSpPr/>
                <p:nvPr/>
              </p:nvSpPr>
              <p:spPr>
                <a:xfrm>
                  <a:off x="3853519" y="4457511"/>
                  <a:ext cx="1785532" cy="49244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zh-CN" alt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zh-CN" alt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𝑡</m:t>
                            </m:r>
                          </m:e>
                          <m:sub>
                            <m:r>
                              <a:rPr kumimoji="0" lang="zh-CN" alt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2</m:t>
                            </m:r>
                          </m:sub>
                        </m:sSub>
                        <m:r>
                          <a: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&lt;</m:t>
                        </m:r>
                        <m:r>
                          <a:rPr kumimoji="0" lang="zh-CN" alt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𝑡</m:t>
                        </m:r>
                        <m:r>
                          <a: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&lt;</m:t>
                        </m:r>
                        <m:sSub>
                          <m:sSubPr>
                            <m:ctrlPr>
                              <a:rPr kumimoji="0" lang="zh-CN" alt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zh-CN" alt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𝑡</m:t>
                            </m:r>
                          </m:e>
                          <m:sub>
                            <m:r>
                              <a:rPr kumimoji="0" lang="zh-CN" alt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等线" panose="02010600030101010101" pitchFamily="2" charset="-122"/>
                    <a:ea typeface="等线" panose="02010600030101010101" pitchFamily="2" charset="-122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4" name="矩形 23">
                  <a:extLst>
                    <a:ext uri="{FF2B5EF4-FFF2-40B4-BE49-F238E27FC236}">
                      <a16:creationId xmlns:a16="http://schemas.microsoft.com/office/drawing/2014/main" id="{773C3BDF-515D-462E-9C49-C79BDC34874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53519" y="4457511"/>
                  <a:ext cx="1785532" cy="492443"/>
                </a:xfrm>
                <a:prstGeom prst="rect">
                  <a:avLst/>
                </a:prstGeom>
                <a:blipFill>
                  <a:blip r:embed="rId9"/>
                  <a:stretch>
                    <a:fillRect b="-163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1" name="图片 27">
            <a:extLst>
              <a:ext uri="{FF2B5EF4-FFF2-40B4-BE49-F238E27FC236}">
                <a16:creationId xmlns:a16="http://schemas.microsoft.com/office/drawing/2014/main" id="{32C62300-60F4-48FB-96B4-111B9018213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44961" y="3064856"/>
            <a:ext cx="3144269" cy="1336320"/>
          </a:xfrm>
          <a:prstGeom prst="rect">
            <a:avLst/>
          </a:prstGeom>
        </p:spPr>
      </p:pic>
      <p:pic>
        <p:nvPicPr>
          <p:cNvPr id="32" name="图片 24">
            <a:extLst>
              <a:ext uri="{FF2B5EF4-FFF2-40B4-BE49-F238E27FC236}">
                <a16:creationId xmlns:a16="http://schemas.microsoft.com/office/drawing/2014/main" id="{208A74D0-14D5-4F4F-9451-A127C16B0F7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60924" y="1909719"/>
            <a:ext cx="3807076" cy="1587064"/>
          </a:xfrm>
          <a:prstGeom prst="rect">
            <a:avLst/>
          </a:prstGeom>
        </p:spPr>
      </p:pic>
      <p:sp>
        <p:nvSpPr>
          <p:cNvPr id="33" name="标题 57">
            <a:extLst>
              <a:ext uri="{FF2B5EF4-FFF2-40B4-BE49-F238E27FC236}">
                <a16:creationId xmlns:a16="http://schemas.microsoft.com/office/drawing/2014/main" id="{5D8FDD4D-A93F-404E-A4A6-D614AAADAF36}"/>
              </a:ext>
            </a:extLst>
          </p:cNvPr>
          <p:cNvSpPr txBox="1">
            <a:spLocks/>
          </p:cNvSpPr>
          <p:nvPr/>
        </p:nvSpPr>
        <p:spPr bwMode="auto">
          <a:xfrm>
            <a:off x="328638" y="345993"/>
            <a:ext cx="8372995" cy="52672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norm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5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等线 Light" panose="02010600030101010101" pitchFamily="2" charset="-122"/>
              <a:cs typeface="+mj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B22BC27-0F58-40FD-A9A3-BC6E64145B7C}"/>
              </a:ext>
            </a:extLst>
          </p:cNvPr>
          <p:cNvSpPr txBox="1"/>
          <p:nvPr/>
        </p:nvSpPr>
        <p:spPr>
          <a:xfrm>
            <a:off x="2031915" y="5708737"/>
            <a:ext cx="812817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Cheng, </a:t>
            </a:r>
            <a:r>
              <a:rPr lang="en-US" sz="1400" dirty="0" err="1">
                <a:solidFill>
                  <a:srgbClr val="222222"/>
                </a:solidFill>
                <a:latin typeface="Arial" panose="020B0604020202020204" pitchFamily="34" charset="0"/>
              </a:rPr>
              <a:t>Qixiu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222222"/>
                </a:solidFill>
                <a:latin typeface="Arial" panose="020B0604020202020204" pitchFamily="34" charset="0"/>
              </a:rPr>
              <a:t>Zhiyuan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 Liu, </a:t>
            </a:r>
            <a:r>
              <a:rPr lang="en-US" sz="1400" dirty="0" err="1">
                <a:solidFill>
                  <a:srgbClr val="222222"/>
                </a:solidFill>
                <a:latin typeface="Arial" panose="020B0604020202020204" pitchFamily="34" charset="0"/>
              </a:rPr>
              <a:t>Jifu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 Guo, Xin Wu, Ram Pendyala, </a:t>
            </a:r>
            <a:r>
              <a:rPr lang="en-US" sz="1400" dirty="0" err="1">
                <a:solidFill>
                  <a:srgbClr val="222222"/>
                </a:solidFill>
                <a:latin typeface="Arial" panose="020B0604020202020204" pitchFamily="34" charset="0"/>
              </a:rPr>
              <a:t>Baloka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22222"/>
                </a:solidFill>
                <a:latin typeface="Arial" panose="020B0604020202020204" pitchFamily="34" charset="0"/>
              </a:rPr>
              <a:t>Belezamo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, and Xuesong Simon Zhou. "Estimating key traffic state parameters through parsimonious spatial queue models." </a:t>
            </a:r>
            <a:r>
              <a:rPr lang="en-US" sz="1400" i="1" dirty="0">
                <a:solidFill>
                  <a:srgbClr val="222222"/>
                </a:solidFill>
                <a:latin typeface="Arial" panose="020B0604020202020204" pitchFamily="34" charset="0"/>
              </a:rPr>
              <a:t>Transportation Research Part C: Emerging Technologies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 137 (2022): 103596.</a:t>
            </a:r>
            <a:endParaRPr lang="en-US" sz="14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431944-C892-9725-485D-76BEE4514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BCFE5-F571-4DCF-8907-E4ABB89F290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176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A366754-A2F4-475B-8217-AB06F5F15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22BF2F0-5264-48F8-8780-73D64DE848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7DC5FF32-A8FD-4F1B-B8D3-3D226716C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itle 3">
            <a:extLst>
              <a:ext uri="{FF2B5EF4-FFF2-40B4-BE49-F238E27FC236}">
                <a16:creationId xmlns:a16="http://schemas.microsoft.com/office/drawing/2014/main" id="{B65023A5-E296-4EA4-9156-67462A16978B}"/>
              </a:ext>
            </a:extLst>
          </p:cNvPr>
          <p:cNvSpPr txBox="1">
            <a:spLocks/>
          </p:cNvSpPr>
          <p:nvPr/>
        </p:nvSpPr>
        <p:spPr>
          <a:xfrm>
            <a:off x="643467" y="321734"/>
            <a:ext cx="10905066" cy="1135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Fluid polynomial queueing model with cubic arrival rates</a:t>
            </a:r>
          </a:p>
        </p:txBody>
      </p:sp>
      <p:sp>
        <p:nvSpPr>
          <p:cNvPr id="25" name="内容占位符 14">
            <a:extLst>
              <a:ext uri="{FF2B5EF4-FFF2-40B4-BE49-F238E27FC236}">
                <a16:creationId xmlns:a16="http://schemas.microsoft.com/office/drawing/2014/main" id="{0B45B302-4601-4507-9B15-FFCA4E4A1552}"/>
              </a:ext>
            </a:extLst>
          </p:cNvPr>
          <p:cNvSpPr txBox="1">
            <a:spLocks/>
          </p:cNvSpPr>
          <p:nvPr/>
        </p:nvSpPr>
        <p:spPr>
          <a:xfrm>
            <a:off x="1947950" y="1967350"/>
            <a:ext cx="8569829" cy="349722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800">
                <a:latin typeface="+mn-ea"/>
                <a:cs typeface="Arial" panose="020B0604020202020204" pitchFamily="34" charset="0"/>
              </a:rPr>
              <a:t>Cubic form: </a:t>
            </a:r>
            <a:endParaRPr lang="en-US" altLang="zh-CN" sz="1800">
              <a:solidFill>
                <a:srgbClr val="002060"/>
              </a:solidFill>
              <a:latin typeface="+mn-ea"/>
              <a:cs typeface="Arial" panose="020B0604020202020204" pitchFamily="34" charset="0"/>
            </a:endParaRPr>
          </a:p>
          <a:p>
            <a:pPr marL="150876" lvl="1" indent="0">
              <a:buFont typeface="Arial" panose="020B0604020202020204" pitchFamily="34" charset="0"/>
              <a:buNone/>
            </a:pPr>
            <a:br>
              <a:rPr lang="en-US" altLang="zh-CN" sz="1800">
                <a:solidFill>
                  <a:srgbClr val="002060"/>
                </a:solidFill>
                <a:latin typeface="+mn-ea"/>
                <a:cs typeface="Arial" panose="020B0604020202020204" pitchFamily="34" charset="0"/>
              </a:rPr>
            </a:br>
            <a:endParaRPr lang="zh-CN" altLang="en-US" sz="1800" dirty="0">
              <a:solidFill>
                <a:srgbClr val="002060"/>
              </a:solidFill>
              <a:latin typeface="+mn-ea"/>
              <a:cs typeface="Arial" panose="020B0604020202020204" pitchFamily="34" charset="0"/>
            </a:endParaRPr>
          </a:p>
        </p:txBody>
      </p:sp>
      <p:sp>
        <p:nvSpPr>
          <p:cNvPr id="26" name="文本框 16">
            <a:extLst>
              <a:ext uri="{FF2B5EF4-FFF2-40B4-BE49-F238E27FC236}">
                <a16:creationId xmlns:a16="http://schemas.microsoft.com/office/drawing/2014/main" id="{41C180CF-8D6E-4555-A6B9-5D154CC10A07}"/>
              </a:ext>
            </a:extLst>
          </p:cNvPr>
          <p:cNvSpPr txBox="1"/>
          <p:nvPr/>
        </p:nvSpPr>
        <p:spPr>
          <a:xfrm>
            <a:off x="2000677" y="2396169"/>
            <a:ext cx="8058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Wingdings" panose="05000000000000000000" pitchFamily="2" charset="2"/>
              <a:buChar char="Ø"/>
            </a:pPr>
            <a:r>
              <a:rPr lang="en-US" altLang="zh-CN" dirty="0">
                <a:solidFill>
                  <a:srgbClr val="002060"/>
                </a:solidFill>
                <a:latin typeface="+mn-ea"/>
                <a:cs typeface="Arial" panose="020B0604020202020204" pitchFamily="34" charset="0"/>
              </a:rPr>
              <a:t>Total delay: </a:t>
            </a:r>
            <a:r>
              <a:rPr lang="en-US" altLang="zh-CN" i="1" dirty="0">
                <a:solidFill>
                  <a:srgbClr val="002060"/>
                </a:solidFill>
                <a:latin typeface="+mn-ea"/>
                <a:cs typeface="Arial" panose="020B0604020202020204" pitchFamily="34" charset="0"/>
              </a:rPr>
              <a:t>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矩形 1">
                <a:extLst>
                  <a:ext uri="{FF2B5EF4-FFF2-40B4-BE49-F238E27FC236}">
                    <a16:creationId xmlns:a16="http://schemas.microsoft.com/office/drawing/2014/main" id="{26CA9BB9-198A-4F9E-9ECD-7C85DBA595B1}"/>
                  </a:ext>
                </a:extLst>
              </p:cNvPr>
              <p:cNvSpPr/>
              <p:nvPr/>
            </p:nvSpPr>
            <p:spPr>
              <a:xfrm>
                <a:off x="2249239" y="2683267"/>
                <a:ext cx="3436262" cy="74584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zh-CN" altLang="en-US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subSup"/>
                          <m:grow m:val="on"/>
                          <m:ctrlPr>
                            <a:rPr lang="zh-CN" alt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zh-CN" alt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zh-CN" altLang="en-US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zh-CN" alt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zh-CN" altLang="en-US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sup>
                        <m:e>
                          <m:d>
                            <m:dPr>
                              <m:begChr m:val=""/>
                              <m:ctrlPr>
                                <a:rPr lang="zh-CN" alt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zh-CN" alt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  <m:r>
                                <a:rPr lang="zh-CN" altLang="en-US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zh-CN" alt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</m:e>
                      </m:nary>
                      <m:r>
                        <a:rPr lang="zh-CN" altLang="en-U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zh-CN" altLang="en-U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lang="zh-CN" altLang="en-US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zh-CN" alt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num>
                        <m:den>
                          <m:r>
                            <a:rPr lang="zh-CN" altLang="en-US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80</m:t>
                          </m:r>
                        </m:den>
                      </m:f>
                      <m:sSup>
                        <m:sSupPr>
                          <m:ctrlPr>
                            <a:rPr lang="zh-CN" alt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zh-CN" alt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zh-CN" altLang="en-U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zh-CN" altLang="en-US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zh-CN" altLang="en-US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zh-CN" altLang="en-U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zh-CN" altLang="en-US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zh-CN" altLang="en-US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zh-CN" altLang="en-US" dirty="0">
                  <a:solidFill>
                    <a:srgbClr val="002060"/>
                  </a:solidFill>
                  <a:latin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矩形 1">
                <a:extLst>
                  <a:ext uri="{FF2B5EF4-FFF2-40B4-BE49-F238E27FC236}">
                    <a16:creationId xmlns:a16="http://schemas.microsoft.com/office/drawing/2014/main" id="{26CA9BB9-198A-4F9E-9ECD-7C85DBA595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9239" y="2683267"/>
                <a:ext cx="3436262" cy="74584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矩形 23">
                <a:extLst>
                  <a:ext uri="{FF2B5EF4-FFF2-40B4-BE49-F238E27FC236}">
                    <a16:creationId xmlns:a16="http://schemas.microsoft.com/office/drawing/2014/main" id="{E4CD3B91-5116-4286-8732-504A86BBDAC6}"/>
                  </a:ext>
                </a:extLst>
              </p:cNvPr>
              <p:cNvSpPr/>
              <p:nvPr/>
            </p:nvSpPr>
            <p:spPr>
              <a:xfrm>
                <a:off x="6877676" y="3763905"/>
                <a:ext cx="1817742" cy="669350"/>
              </a:xfrm>
              <a:prstGeom prst="rect">
                <a:avLst/>
              </a:prstGeom>
              <a:ln w="38100">
                <a:solidFill>
                  <a:srgbClr val="FF0000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zh-CN" altLang="en-US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zh-CN" alt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altLang="zh-CN" i="1">
                              <a:solidFill>
                                <a:srgbClr val="002060"/>
                              </a:solidFill>
                              <a:latin typeface="+mn-ea"/>
                              <a:cs typeface="Arial" panose="020B0604020202020204" pitchFamily="34" charset="0"/>
                            </a:rPr>
                            <m:t>d</m:t>
                          </m:r>
                          <m:r>
                            <m:rPr>
                              <m:nor/>
                            </m:rPr>
                            <a:rPr lang="en-US" altLang="zh-CN" baseline="-25000">
                              <a:solidFill>
                                <a:srgbClr val="002060"/>
                              </a:solidFill>
                              <a:latin typeface="+mn-ea"/>
                              <a:cs typeface="Arial" panose="020B0604020202020204" pitchFamily="34" charset="0"/>
                            </a:rPr>
                            <m:t>3</m:t>
                          </m:r>
                          <m:r>
                            <m:rPr>
                              <m:nor/>
                            </m:rPr>
                            <a:rPr lang="zh-CN" altLang="en-US" i="1">
                              <a:solidFill>
                                <a:srgbClr val="002060"/>
                              </a:solidFill>
                              <a:latin typeface="+mn-ea"/>
                              <a:cs typeface="Arial" panose="020B0604020202020204" pitchFamily="34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zh-CN" alt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zh-CN" altLang="en-US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zh-CN" alt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zh-CN" altLang="en-US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zh-CN" altLang="en-US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zh-CN" alt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zh-CN" altLang="en-US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zh-CN" altLang="en-US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zh-CN" alt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num>
                        <m:den>
                          <m:r>
                            <a:rPr lang="zh-CN" alt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den>
                      </m:f>
                    </m:oMath>
                  </m:oMathPara>
                </a14:m>
                <a:endParaRPr lang="zh-CN" altLang="en-US" dirty="0">
                  <a:solidFill>
                    <a:srgbClr val="002060"/>
                  </a:solidFill>
                  <a:latin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矩形 23">
                <a:extLst>
                  <a:ext uri="{FF2B5EF4-FFF2-40B4-BE49-F238E27FC236}">
                    <a16:creationId xmlns:a16="http://schemas.microsoft.com/office/drawing/2014/main" id="{E4CD3B91-5116-4286-8732-504A86BBDA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7676" y="3763905"/>
                <a:ext cx="1817742" cy="66935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组合 27">
            <a:extLst>
              <a:ext uri="{FF2B5EF4-FFF2-40B4-BE49-F238E27FC236}">
                <a16:creationId xmlns:a16="http://schemas.microsoft.com/office/drawing/2014/main" id="{2EC7CA67-4525-4D84-B211-FB402BDAF981}"/>
              </a:ext>
            </a:extLst>
          </p:cNvPr>
          <p:cNvGrpSpPr/>
          <p:nvPr/>
        </p:nvGrpSpPr>
        <p:grpSpPr>
          <a:xfrm>
            <a:off x="2026810" y="3410391"/>
            <a:ext cx="5211087" cy="1200329"/>
            <a:chOff x="670412" y="3546799"/>
            <a:chExt cx="6948116" cy="1600438"/>
          </a:xfrm>
        </p:grpSpPr>
        <p:sp>
          <p:nvSpPr>
            <p:cNvPr id="37" name="文本框 33">
              <a:extLst>
                <a:ext uri="{FF2B5EF4-FFF2-40B4-BE49-F238E27FC236}">
                  <a16:creationId xmlns:a16="http://schemas.microsoft.com/office/drawing/2014/main" id="{2457B582-5A9E-4B5E-9A8C-9152A4617EE1}"/>
                </a:ext>
              </a:extLst>
            </p:cNvPr>
            <p:cNvSpPr txBox="1"/>
            <p:nvPr/>
          </p:nvSpPr>
          <p:spPr>
            <a:xfrm>
              <a:off x="670412" y="3546799"/>
              <a:ext cx="6948116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57175" indent="-257175">
                <a:buFont typeface="Wingdings" panose="05000000000000000000" pitchFamily="2" charset="2"/>
                <a:buChar char="Ø"/>
              </a:pPr>
              <a:r>
                <a:rPr lang="en-US" altLang="zh-CN" dirty="0">
                  <a:solidFill>
                    <a:srgbClr val="002060"/>
                  </a:solidFill>
                  <a:latin typeface="+mn-ea"/>
                  <a:cs typeface="Arial" panose="020B0604020202020204" pitchFamily="34" charset="0"/>
                </a:rPr>
                <a:t>Average delay:</a:t>
              </a:r>
            </a:p>
            <a:p>
              <a:r>
                <a:rPr lang="en-US" altLang="zh-CN" dirty="0">
                  <a:solidFill>
                    <a:srgbClr val="002060"/>
                  </a:solidFill>
                  <a:latin typeface="+mn-ea"/>
                  <a:cs typeface="Arial" panose="020B0604020202020204" pitchFamily="34" charset="0"/>
                </a:rPr>
                <a:t>       </a:t>
              </a:r>
            </a:p>
            <a:p>
              <a:endParaRPr lang="en-US" altLang="zh-CN" dirty="0">
                <a:solidFill>
                  <a:srgbClr val="002060"/>
                </a:solidFill>
                <a:latin typeface="+mn-ea"/>
                <a:cs typeface="Arial" panose="020B0604020202020204" pitchFamily="34" charset="0"/>
              </a:endParaRPr>
            </a:p>
            <a:p>
              <a:endParaRPr lang="en-US" altLang="zh-CN" dirty="0">
                <a:solidFill>
                  <a:srgbClr val="002060"/>
                </a:solidFill>
                <a:latin typeface="+mn-ea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矩形 34">
                  <a:extLst>
                    <a:ext uri="{FF2B5EF4-FFF2-40B4-BE49-F238E27FC236}">
                      <a16:creationId xmlns:a16="http://schemas.microsoft.com/office/drawing/2014/main" id="{51F5A685-9D52-4394-BFC8-8B02BB22BC74}"/>
                    </a:ext>
                  </a:extLst>
                </p:cNvPr>
                <p:cNvSpPr/>
                <p:nvPr/>
              </p:nvSpPr>
              <p:spPr>
                <a:xfrm>
                  <a:off x="908957" y="3948801"/>
                  <a:ext cx="5268537" cy="102429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zh-CN" altLang="en-U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zh-CN" altLang="en-US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altLang="zh-CN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𝑊</m:t>
                            </m:r>
                          </m:num>
                          <m:den>
                            <m:r>
                              <a:rPr lang="en-US" altLang="zh-CN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US" altLang="zh-CN" i="1" baseline="-2500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altLang="zh-CN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zh-CN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US" altLang="zh-CN" i="1" baseline="-2500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den>
                        </m:f>
                        <m:r>
                          <a:rPr lang="en-US" altLang="zh-CN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zh-CN" altLang="en-U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zh-CN" altLang="en-U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𝛾</m:t>
                            </m:r>
                          </m:num>
                          <m:den>
                            <m:r>
                              <a:rPr lang="zh-CN" altLang="en-US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80</m:t>
                            </m:r>
                            <m:r>
                              <a:rPr lang="zh-CN" altLang="en-U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𝜇</m:t>
                            </m:r>
                          </m:den>
                        </m:f>
                        <m:r>
                          <a:rPr lang="zh-CN" altLang="en-US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⋅</m:t>
                        </m:r>
                        <m:sSup>
                          <m:sSupPr>
                            <m:ctrlPr>
                              <a:rPr lang="zh-CN" altLang="en-U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p>
                            <m:r>
                              <a:rPr lang="zh-CN" altLang="en-US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  <m:r>
                          <a:rPr lang="zh-CN" altLang="en-US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zh-CN" altLang="en-U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zh-CN" altLang="en-U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𝛾</m:t>
                            </m:r>
                          </m:num>
                          <m:den>
                            <m:r>
                              <a:rPr lang="zh-CN" altLang="en-US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80</m:t>
                            </m:r>
                            <m:r>
                              <a:rPr lang="zh-CN" altLang="en-U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𝜇</m:t>
                            </m:r>
                          </m:den>
                        </m:f>
                        <m:r>
                          <a:rPr lang="zh-CN" altLang="en-US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⋅</m:t>
                        </m:r>
                        <m:sSup>
                          <m:sSupPr>
                            <m:ctrlPr>
                              <a:rPr lang="zh-CN" altLang="en-U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zh-CN" altLang="en-US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zh-CN" altLang="en-US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zh-CN" altLang="en-US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num>
                                  <m:den>
                                    <m:r>
                                      <a:rPr lang="zh-CN" altLang="en-US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𝜇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zh-CN" altLang="en-US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oMath>
                    </m:oMathPara>
                  </a14:m>
                  <a:endParaRPr lang="zh-CN" altLang="en-US" dirty="0">
                    <a:solidFill>
                      <a:srgbClr val="002060"/>
                    </a:solidFill>
                    <a:latin typeface="+mn-ea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5" name="矩形 34">
                  <a:extLst>
                    <a:ext uri="{FF2B5EF4-FFF2-40B4-BE49-F238E27FC236}">
                      <a16:creationId xmlns:a16="http://schemas.microsoft.com/office/drawing/2014/main" id="{344A6976-C2E3-42E3-A7DD-E099B7A2A62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8957" y="3948801"/>
                  <a:ext cx="5268537" cy="1024298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9" name="组合 36">
            <a:extLst>
              <a:ext uri="{FF2B5EF4-FFF2-40B4-BE49-F238E27FC236}">
                <a16:creationId xmlns:a16="http://schemas.microsoft.com/office/drawing/2014/main" id="{5243463E-6CBF-448A-8B0E-9A435F74033E}"/>
              </a:ext>
            </a:extLst>
          </p:cNvPr>
          <p:cNvGrpSpPr/>
          <p:nvPr/>
        </p:nvGrpSpPr>
        <p:grpSpPr>
          <a:xfrm>
            <a:off x="2026809" y="4524031"/>
            <a:ext cx="8294134" cy="1200329"/>
            <a:chOff x="670411" y="4889038"/>
            <a:chExt cx="11058845" cy="1600438"/>
          </a:xfrm>
        </p:grpSpPr>
        <p:sp>
          <p:nvSpPr>
            <p:cNvPr id="40" name="文本框 37">
              <a:extLst>
                <a:ext uri="{FF2B5EF4-FFF2-40B4-BE49-F238E27FC236}">
                  <a16:creationId xmlns:a16="http://schemas.microsoft.com/office/drawing/2014/main" id="{6267FCA1-5046-4C72-8F5A-CC8F09A57F0A}"/>
                </a:ext>
              </a:extLst>
            </p:cNvPr>
            <p:cNvSpPr txBox="1"/>
            <p:nvPr/>
          </p:nvSpPr>
          <p:spPr>
            <a:xfrm>
              <a:off x="670411" y="4889038"/>
              <a:ext cx="11058845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57175" indent="-257175">
                <a:buFont typeface="Wingdings" panose="05000000000000000000" pitchFamily="2" charset="2"/>
                <a:buChar char="Ø"/>
              </a:pPr>
              <a:r>
                <a:rPr lang="en-US" altLang="zh-CN" dirty="0">
                  <a:solidFill>
                    <a:srgbClr val="002060"/>
                  </a:solidFill>
                  <a:latin typeface="+mn-ea"/>
                  <a:cs typeface="Arial" panose="020B0604020202020204" pitchFamily="34" charset="0"/>
                </a:rPr>
                <a:t>Average travel time function:</a:t>
              </a:r>
            </a:p>
            <a:p>
              <a:r>
                <a:rPr lang="en-US" altLang="zh-CN" dirty="0">
                  <a:solidFill>
                    <a:srgbClr val="002060"/>
                  </a:solidFill>
                  <a:latin typeface="+mn-ea"/>
                  <a:cs typeface="Arial" panose="020B0604020202020204" pitchFamily="34" charset="0"/>
                </a:rPr>
                <a:t>       </a:t>
              </a:r>
            </a:p>
            <a:p>
              <a:endParaRPr lang="en-US" altLang="zh-CN" dirty="0">
                <a:solidFill>
                  <a:srgbClr val="002060"/>
                </a:solidFill>
                <a:latin typeface="+mn-ea"/>
                <a:cs typeface="Arial" panose="020B0604020202020204" pitchFamily="34" charset="0"/>
              </a:endParaRPr>
            </a:p>
            <a:p>
              <a:endParaRPr lang="en-US" altLang="zh-CN" dirty="0">
                <a:solidFill>
                  <a:srgbClr val="002060"/>
                </a:solidFill>
                <a:latin typeface="+mn-ea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矩形 38">
                  <a:extLst>
                    <a:ext uri="{FF2B5EF4-FFF2-40B4-BE49-F238E27FC236}">
                      <a16:creationId xmlns:a16="http://schemas.microsoft.com/office/drawing/2014/main" id="{3395190E-1852-48D7-915C-163AB12B5F69}"/>
                    </a:ext>
                  </a:extLst>
                </p:cNvPr>
                <p:cNvSpPr/>
                <p:nvPr/>
              </p:nvSpPr>
              <p:spPr>
                <a:xfrm>
                  <a:off x="966986" y="5265898"/>
                  <a:ext cx="5279052" cy="108833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zh-CN" altLang="en-U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zh-CN" altLang="en-US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zh-CN" altLang="en-U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zh-CN" altLang="en-U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  <m:r>
                          <a:rPr lang="zh-CN" altLang="en-US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zh-CN" altLang="en-U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zh-CN" altLang="en-US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zh-CN" altLang="en-U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zh-CN" altLang="en-U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zh-CN" altLang="en-U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zh-CN" altLang="en-US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1+</m:t>
                            </m:r>
                            <m:f>
                              <m:fPr>
                                <m:ctrlPr>
                                  <a:rPr lang="zh-CN" altLang="en-US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zh-CN" altLang="en-US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𝛾</m:t>
                                </m:r>
                              </m:num>
                              <m:den>
                                <m:r>
                                  <a:rPr lang="zh-CN" altLang="en-US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80</m:t>
                                </m:r>
                                <m:r>
                                  <a:rPr lang="zh-CN" altLang="en-US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  <m:r>
                                  <a:rPr lang="zh-CN" altLang="en-US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⋅</m:t>
                                </m:r>
                                <m:sSub>
                                  <m:sSubPr>
                                    <m:ctrlPr>
                                      <a:rPr lang="zh-CN" altLang="en-US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zh-CN" altLang="en-US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sub>
                                </m:sSub>
                              </m:den>
                            </m:f>
                            <m:r>
                              <a:rPr lang="zh-CN" altLang="en-US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⋅</m:t>
                            </m:r>
                            <m:sSup>
                              <m:sSupPr>
                                <m:ctrlPr>
                                  <a:rPr lang="zh-CN" altLang="en-US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zh-CN" altLang="en-US" i="1">
                                        <a:solidFill>
                                          <a:srgbClr val="0020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zh-CN" altLang="en-U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zh-CN" altLang="en-U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𝐷</m:t>
                                        </m:r>
                                      </m:num>
                                      <m:den>
                                        <m:r>
                                          <a:rPr lang="zh-CN" altLang="en-US" i="1">
                                            <a:solidFill>
                                              <a:srgbClr val="0020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𝜇</m:t>
                                        </m:r>
                                      </m:den>
                                    </m:f>
                                  </m:e>
                                </m:d>
                              </m:e>
                              <m:sup>
                                <m:r>
                                  <a:rPr lang="zh-CN" altLang="en-US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p>
                            </m:sSup>
                            <m:r>
                              <m:rPr>
                                <m:nor/>
                              </m:rPr>
                              <a:rPr lang="zh-CN" altLang="en-US" dirty="0">
                                <a:solidFill>
                                  <a:srgbClr val="002060"/>
                                </a:solidFill>
                                <a:latin typeface="+mn-ea"/>
                                <a:cs typeface="Arial" panose="020B0604020202020204" pitchFamily="34" charset="0"/>
                              </a:rPr>
                              <m:t> </m:t>
                            </m:r>
                          </m:e>
                        </m:d>
                      </m:oMath>
                    </m:oMathPara>
                  </a14:m>
                  <a:endParaRPr lang="zh-CN" altLang="en-US" dirty="0">
                    <a:solidFill>
                      <a:srgbClr val="002060"/>
                    </a:solidFill>
                    <a:latin typeface="+mn-ea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9" name="矩形 38">
                  <a:extLst>
                    <a:ext uri="{FF2B5EF4-FFF2-40B4-BE49-F238E27FC236}">
                      <a16:creationId xmlns:a16="http://schemas.microsoft.com/office/drawing/2014/main" id="{337DFA66-F314-4C4F-8F54-2C802DB96D4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6986" y="5265898"/>
                  <a:ext cx="5279052" cy="1088331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文本框 39">
                <a:extLst>
                  <a:ext uri="{FF2B5EF4-FFF2-40B4-BE49-F238E27FC236}">
                    <a16:creationId xmlns:a16="http://schemas.microsoft.com/office/drawing/2014/main" id="{3DAE7C1F-542D-4052-A401-32E10F550D71}"/>
                  </a:ext>
                </a:extLst>
              </p:cNvPr>
              <p:cNvSpPr txBox="1"/>
              <p:nvPr/>
            </p:nvSpPr>
            <p:spPr>
              <a:xfrm>
                <a:off x="6516800" y="5044098"/>
                <a:ext cx="3492593" cy="369332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150876" lvl="1">
                  <a:spcAft>
                    <a:spcPts val="450"/>
                  </a:spcAft>
                  <a:buClr>
                    <a:schemeClr val="accent1"/>
                  </a:buClr>
                </a:pPr>
                <a:r>
                  <a:rPr lang="en-US" altLang="zh-CN" dirty="0">
                    <a:solidFill>
                      <a:srgbClr val="002060"/>
                    </a:solidFill>
                    <a:latin typeface="+mn-ea"/>
                    <a:cs typeface="Arial" panose="020B0604020202020204" pitchFamily="34" charset="0"/>
                  </a:rPr>
                  <a:t>Only two parameters: </a:t>
                </a:r>
                <a14:m>
                  <m:oMath xmlns:m="http://schemas.openxmlformats.org/officeDocument/2006/math">
                    <m:r>
                      <a:rPr lang="zh-CN" altLang="en-US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 altLang="zh-CN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zh-CN" altLang="en-US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altLang="zh-CN" dirty="0">
                    <a:solidFill>
                      <a:srgbClr val="002060"/>
                    </a:solidFill>
                    <a:latin typeface="+mn-ea"/>
                    <a:cs typeface="Arial" panose="020B0604020202020204" pitchFamily="34" charset="0"/>
                  </a:rPr>
                  <a:t> </a:t>
                </a:r>
                <a:endParaRPr lang="zh-CN" altLang="en-US" dirty="0">
                  <a:solidFill>
                    <a:srgbClr val="002060"/>
                  </a:solidFill>
                  <a:latin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3" name="文本框 39">
                <a:extLst>
                  <a:ext uri="{FF2B5EF4-FFF2-40B4-BE49-F238E27FC236}">
                    <a16:creationId xmlns:a16="http://schemas.microsoft.com/office/drawing/2014/main" id="{3DAE7C1F-542D-4052-A401-32E10F550D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6800" y="5044098"/>
                <a:ext cx="3492593" cy="369332"/>
              </a:xfrm>
              <a:prstGeom prst="rect">
                <a:avLst/>
              </a:prstGeom>
              <a:blipFill>
                <a:blip r:embed="rId7"/>
                <a:stretch>
                  <a:fillRect t="-2985" b="-17910"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4" name="图片 17">
            <a:extLst>
              <a:ext uri="{FF2B5EF4-FFF2-40B4-BE49-F238E27FC236}">
                <a16:creationId xmlns:a16="http://schemas.microsoft.com/office/drawing/2014/main" id="{E4AF5511-8641-43A8-B929-81797CBB9E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74325" y="1832057"/>
            <a:ext cx="3843453" cy="1860785"/>
          </a:xfrm>
          <a:prstGeom prst="rect">
            <a:avLst/>
          </a:prstGeom>
        </p:spPr>
      </p:pic>
      <p:sp>
        <p:nvSpPr>
          <p:cNvPr id="45" name="标题 57">
            <a:extLst>
              <a:ext uri="{FF2B5EF4-FFF2-40B4-BE49-F238E27FC236}">
                <a16:creationId xmlns:a16="http://schemas.microsoft.com/office/drawing/2014/main" id="{C8EE8A65-A18D-45E9-A3AF-C024DBAC581E}"/>
              </a:ext>
            </a:extLst>
          </p:cNvPr>
          <p:cNvSpPr txBox="1">
            <a:spLocks/>
          </p:cNvSpPr>
          <p:nvPr/>
        </p:nvSpPr>
        <p:spPr bwMode="auto">
          <a:xfrm>
            <a:off x="328638" y="345993"/>
            <a:ext cx="8372995" cy="52672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norm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endParaRPr lang="en-US" altLang="zh-CN" sz="2500" b="1" kern="0" dirty="0">
              <a:solidFill>
                <a:schemeClr val="tx1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EA40E9E-B103-552A-2421-7D680E5CB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BCFE5-F571-4DCF-8907-E4ABB89F290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341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4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3">
            <a:extLst>
              <a:ext uri="{FF2B5EF4-FFF2-40B4-BE49-F238E27FC236}">
                <a16:creationId xmlns:a16="http://schemas.microsoft.com/office/drawing/2014/main" id="{B65023A5-E296-4EA4-9156-67462A16978B}"/>
              </a:ext>
            </a:extLst>
          </p:cNvPr>
          <p:cNvSpPr txBox="1">
            <a:spLocks/>
          </p:cNvSpPr>
          <p:nvPr/>
        </p:nvSpPr>
        <p:spPr>
          <a:xfrm>
            <a:off x="643467" y="321734"/>
            <a:ext cx="10905066" cy="1135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Queue based volume-to-delay function (QVDF)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25B312C9-3541-40DD-99B9-07E2A909CC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65543" y="2470150"/>
            <a:ext cx="7460914" cy="1095131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Introduction to MRM.</a:t>
            </a:r>
          </a:p>
          <a:p>
            <a:r>
              <a:rPr lang="en-US" dirty="0"/>
              <a:t>MRM terminology, definitions, and tools.</a:t>
            </a:r>
          </a:p>
          <a:p>
            <a:r>
              <a:rPr lang="en-US" dirty="0"/>
              <a:t>MRM literature and outreach findings.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81449579-3EC7-405E-9197-878D241C302C}"/>
              </a:ext>
            </a:extLst>
          </p:cNvPr>
          <p:cNvSpPr txBox="1">
            <a:spLocks/>
          </p:cNvSpPr>
          <p:nvPr/>
        </p:nvSpPr>
        <p:spPr>
          <a:xfrm>
            <a:off x="1674487" y="1922583"/>
            <a:ext cx="7793977" cy="40833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00000"/>
              <a:buFont typeface="Wingdings" panose="05000000000000000000" pitchFamily="2" charset="2"/>
              <a:buChar char="§"/>
              <a:defRPr sz="2400" b="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Basic concepts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Volume-to-capacity (V/C) ratio vs. </a:t>
            </a:r>
            <a:r>
              <a:rPr lang="en-US" dirty="0">
                <a:solidFill>
                  <a:schemeClr val="tx1"/>
                </a:solidFill>
                <a:highlight>
                  <a:srgbClr val="FFFF00"/>
                </a:highlight>
              </a:rPr>
              <a:t>inflow demand</a:t>
            </a:r>
            <a:r>
              <a:rPr lang="en-US" dirty="0">
                <a:solidFill>
                  <a:schemeClr val="tx1"/>
                </a:solidFill>
              </a:rPr>
              <a:t>-to-capacity (D/C) ratio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Congestion duration, cut-off-speed, and average discharge rate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Linking </a:t>
            </a:r>
            <a:r>
              <a:rPr lang="en-US" b="1" dirty="0">
                <a:solidFill>
                  <a:schemeClr val="tx1"/>
                </a:solidFill>
              </a:rPr>
              <a:t>(single period) </a:t>
            </a:r>
            <a:r>
              <a:rPr lang="en-US" dirty="0">
                <a:solidFill>
                  <a:schemeClr val="tx1"/>
                </a:solidFill>
              </a:rPr>
              <a:t>Polynomial Arrival Queue with Macroscopic Volume-Delay Function </a:t>
            </a:r>
            <a:r>
              <a:rPr lang="en-US" b="1" dirty="0">
                <a:solidFill>
                  <a:schemeClr val="tx1"/>
                </a:solidFill>
              </a:rPr>
              <a:t>Over Multiple Days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6283A6A-6EF0-9AD9-6C19-245288E7D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BCFE5-F571-4DCF-8907-E4ABB89F290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3790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A366754-A2F4-475B-8217-AB06F5F15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22BF2F0-5264-48F8-8780-73D64DE848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7DC5FF32-A8FD-4F1B-B8D3-3D226716C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itle 3">
            <a:extLst>
              <a:ext uri="{FF2B5EF4-FFF2-40B4-BE49-F238E27FC236}">
                <a16:creationId xmlns:a16="http://schemas.microsoft.com/office/drawing/2014/main" id="{B65023A5-E296-4EA4-9156-67462A16978B}"/>
              </a:ext>
            </a:extLst>
          </p:cNvPr>
          <p:cNvSpPr txBox="1">
            <a:spLocks/>
          </p:cNvSpPr>
          <p:nvPr/>
        </p:nvSpPr>
        <p:spPr>
          <a:xfrm>
            <a:off x="643467" y="321734"/>
            <a:ext cx="10905066" cy="1135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Basic concepts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6">
                <a:extLst>
                  <a:ext uri="{FF2B5EF4-FFF2-40B4-BE49-F238E27FC236}">
                    <a16:creationId xmlns:a16="http://schemas.microsoft.com/office/drawing/2014/main" id="{64219BED-FCE8-45C9-9A52-42369939F658}"/>
                  </a:ext>
                </a:extLst>
              </p:cNvPr>
              <p:cNvSpPr txBox="1"/>
              <p:nvPr/>
            </p:nvSpPr>
            <p:spPr>
              <a:xfrm>
                <a:off x="751514" y="1363845"/>
                <a:ext cx="9462750" cy="13285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marR="0" lvl="0" indent="-34290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SzPct val="100000"/>
                  <a:buFont typeface="Wingdings" panose="05000000000000000000" pitchFamily="2" charset="2"/>
                  <a:buChar char="Ø"/>
                </a:pP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Period volume (</a:t>
                </a:r>
                <a14:m>
                  <m:oMath xmlns:m="http://schemas.openxmlformats.org/officeDocument/2006/math">
                    <m:r>
                      <a:rPr lang="en-US" sz="200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𝑉</m:t>
                    </m:r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is the total lane-based volume loaded on a road link during an analysis period. </a:t>
                </a:r>
              </a:p>
              <a:p>
                <a:pPr marL="342900" marR="0" lvl="0" indent="-342900">
                  <a:lnSpc>
                    <a:spcPct val="90000"/>
                  </a:lnSpc>
                  <a:spcBef>
                    <a:spcPts val="1000"/>
                  </a:spcBef>
                  <a:spcAft>
                    <a:spcPts val="600"/>
                  </a:spcAft>
                  <a:buSzPct val="100000"/>
                  <a:buFont typeface="Wingdings" panose="05000000000000000000" pitchFamily="2" charset="2"/>
                  <a:buChar char="Ø"/>
                </a:pP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Inflow demand (</a:t>
                </a:r>
                <a14:m>
                  <m:oMath xmlns:m="http://schemas.openxmlformats.org/officeDocument/2006/math">
                    <m:r>
                      <a:rPr lang="en-US" sz="200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𝐷</m:t>
                    </m:r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is the queued volume or queued demand which represents the total volume with travel speed under a specific cut-off speed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00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𝑣</m:t>
                        </m:r>
                      </m:e>
                      <m:sub>
                        <m:r>
                          <a:rPr lang="en-US" sz="200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𝑐𝑜</m:t>
                        </m:r>
                      </m:sub>
                    </m:sSub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 </a:t>
                </a:r>
              </a:p>
            </p:txBody>
          </p:sp>
        </mc:Choice>
        <mc:Fallback xmlns="">
          <p:sp>
            <p:nvSpPr>
              <p:cNvPr id="10" name="文本框 6">
                <a:extLst>
                  <a:ext uri="{FF2B5EF4-FFF2-40B4-BE49-F238E27FC236}">
                    <a16:creationId xmlns:a16="http://schemas.microsoft.com/office/drawing/2014/main" id="{64219BED-FCE8-45C9-9A52-42369939F6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514" y="1363845"/>
                <a:ext cx="9462750" cy="1328569"/>
              </a:xfrm>
              <a:prstGeom prst="rect">
                <a:avLst/>
              </a:prstGeom>
              <a:blipFill>
                <a:blip r:embed="rId2"/>
                <a:stretch>
                  <a:fillRect l="-580" t="-5046" b="-73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9BEBCD14-21A6-4A0B-AB8B-FF3E4B921E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178" y="3075178"/>
            <a:ext cx="6827052" cy="318001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A393FC0-9944-4DE8-9FE3-9E94C9A8F6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3132" y="3373790"/>
            <a:ext cx="2473248" cy="95214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EF054C7-EC64-49D0-98C8-85857A04C5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0996" y="4351677"/>
            <a:ext cx="3532449" cy="69509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9CEF54D-2F9A-B8D1-D455-5471B51B9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BCFE5-F571-4DCF-8907-E4ABB89F290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0352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A366754-A2F4-475B-8217-AB06F5F15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22BF2F0-5264-48F8-8780-73D64DE848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7DC5FF32-A8FD-4F1B-B8D3-3D226716C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itle 3">
            <a:extLst>
              <a:ext uri="{FF2B5EF4-FFF2-40B4-BE49-F238E27FC236}">
                <a16:creationId xmlns:a16="http://schemas.microsoft.com/office/drawing/2014/main" id="{B65023A5-E296-4EA4-9156-67462A16978B}"/>
              </a:ext>
            </a:extLst>
          </p:cNvPr>
          <p:cNvSpPr txBox="1">
            <a:spLocks/>
          </p:cNvSpPr>
          <p:nvPr/>
        </p:nvSpPr>
        <p:spPr>
          <a:xfrm>
            <a:off x="643467" y="321734"/>
            <a:ext cx="10905066" cy="1135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Basic concepts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6">
                <a:extLst>
                  <a:ext uri="{FF2B5EF4-FFF2-40B4-BE49-F238E27FC236}">
                    <a16:creationId xmlns:a16="http://schemas.microsoft.com/office/drawing/2014/main" id="{A79AD26F-0197-4EAB-8A29-A51EA601EE65}"/>
                  </a:ext>
                </a:extLst>
              </p:cNvPr>
              <p:cNvSpPr txBox="1"/>
              <p:nvPr/>
            </p:nvSpPr>
            <p:spPr>
              <a:xfrm>
                <a:off x="670705" y="1278753"/>
                <a:ext cx="9544866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342900" marR="0" lvl="0" indent="-342900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SzPct val="100000"/>
                  <a:buFont typeface="Wingdings" panose="05000000000000000000" pitchFamily="2" charset="2"/>
                  <a:buChar char="Ø"/>
                  <a:defRPr sz="20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</a:lstStyle>
              <a:p>
                <a:r>
                  <a:rPr lang="en-US" dirty="0"/>
                  <a:t>PAQ models, congestion duration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>
                        <a:latin typeface="Cambria Math" panose="02040503050406030204" pitchFamily="18" charset="0"/>
                      </a:rPr>
                      <m:t>: </m:t>
                    </m:r>
                  </m:oMath>
                </a14:m>
                <a:r>
                  <a:rPr lang="en-US" dirty="0"/>
                  <a:t>the peak period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dirty="0"/>
                  <a:t> (i.e.,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), where arrival rate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is higher than the average discharge rate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10" name="文本框 6">
                <a:extLst>
                  <a:ext uri="{FF2B5EF4-FFF2-40B4-BE49-F238E27FC236}">
                    <a16:creationId xmlns:a16="http://schemas.microsoft.com/office/drawing/2014/main" id="{A79AD26F-0197-4EAB-8A29-A51EA601EE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705" y="1278753"/>
                <a:ext cx="9544866" cy="646331"/>
              </a:xfrm>
              <a:prstGeom prst="rect">
                <a:avLst/>
              </a:prstGeom>
              <a:blipFill>
                <a:blip r:embed="rId3"/>
                <a:stretch>
                  <a:fillRect l="-575" t="-10377" b="-160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55BEFB99-7772-4DEC-B2DD-804F4E71B6F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0012341"/>
              </p:ext>
            </p:extLst>
          </p:nvPr>
        </p:nvGraphicFramePr>
        <p:xfrm>
          <a:off x="670850" y="2477411"/>
          <a:ext cx="9656194" cy="2884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r:id="rId4" imgW="5730098" imgH="1721820" progId="Visio.Drawing.15">
                  <p:embed/>
                </p:oleObj>
              </mc:Choice>
              <mc:Fallback>
                <p:oleObj r:id="rId4" imgW="5730098" imgH="1721820" progId="Visio.Drawing.15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E4A04CF9-F9DC-49C4-AB19-A7502536126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850" y="2477411"/>
                        <a:ext cx="9656194" cy="28846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3259DD55-2AF8-473F-9378-2FBAB3F49EAC}"/>
              </a:ext>
            </a:extLst>
          </p:cNvPr>
          <p:cNvSpPr txBox="1"/>
          <p:nvPr/>
        </p:nvSpPr>
        <p:spPr>
          <a:xfrm>
            <a:off x="1238406" y="5276442"/>
            <a:ext cx="88986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The relationship among time-dependent speed, arrival rates, cut-off speed, and average discharge rate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3052CC-D0C0-5556-2C47-B2896FE42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BCFE5-F571-4DCF-8907-E4ABB89F290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8717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A366754-A2F4-475B-8217-AB06F5F15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22BF2F0-5264-48F8-8780-73D64DE848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7DC5FF32-A8FD-4F1B-B8D3-3D226716C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itle 3">
            <a:extLst>
              <a:ext uri="{FF2B5EF4-FFF2-40B4-BE49-F238E27FC236}">
                <a16:creationId xmlns:a16="http://schemas.microsoft.com/office/drawing/2014/main" id="{B65023A5-E296-4EA4-9156-67462A16978B}"/>
              </a:ext>
            </a:extLst>
          </p:cNvPr>
          <p:cNvSpPr txBox="1">
            <a:spLocks/>
          </p:cNvSpPr>
          <p:nvPr/>
        </p:nvSpPr>
        <p:spPr>
          <a:xfrm>
            <a:off x="643467" y="321734"/>
            <a:ext cx="10905066" cy="1135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Linking Polynomial Arrival Queue with Macroscopic Volume-Delay Function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58E958-82A8-47C9-999D-753286C97030}"/>
              </a:ext>
            </a:extLst>
          </p:cNvPr>
          <p:cNvSpPr txBox="1"/>
          <p:nvPr/>
        </p:nvSpPr>
        <p:spPr>
          <a:xfrm>
            <a:off x="4848403" y="1484169"/>
            <a:ext cx="35807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Major steps towards queue-oriented link performance function QVDF: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7">
                <a:extLst>
                  <a:ext uri="{FF2B5EF4-FFF2-40B4-BE49-F238E27FC236}">
                    <a16:creationId xmlns:a16="http://schemas.microsoft.com/office/drawing/2014/main" id="{CE6ED539-86EE-4B07-87C4-1DE95A787DAB}"/>
                  </a:ext>
                </a:extLst>
              </p:cNvPr>
              <p:cNvSpPr/>
              <p:nvPr/>
            </p:nvSpPr>
            <p:spPr>
              <a:xfrm>
                <a:off x="4763609" y="3137438"/>
                <a:ext cx="2684220" cy="8107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zh-CN" altLang="en-US" i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zh-CN" alt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zh-CN" altLang="en-US" i="0">
                              <a:latin typeface="Cambria Math" panose="02040503050406030204" pitchFamily="18" charset="0"/>
                            </a:rPr>
                            <m:t>max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zh-CN" alt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zh-CN" alt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i="1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zh-CN" altLang="en-US" i="1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sub>
                                  </m:sSub>
                                  <m:r>
                                    <a:rPr lang="zh-CN" altLang="en-US" i="0">
                                      <a:latin typeface="Cambria Math" panose="02040503050406030204" pitchFamily="18" charset="0"/>
                                    </a:rPr>
                                    <m:t>∙</m:t>
                                  </m:r>
                                  <m:d>
                                    <m:dPr>
                                      <m:ctrlPr>
                                        <a:rPr lang="zh-CN" alt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zh-CN" alt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zh-CN" altLang="en-US" i="1">
                                              <a:latin typeface="Cambria Math" panose="02040503050406030204" pitchFamily="18" charset="0"/>
                                            </a:rPr>
                                            <m:t>𝐷</m:t>
                                          </m:r>
                                        </m:num>
                                        <m:den>
                                          <m:r>
                                            <a:rPr lang="zh-CN" altLang="en-US" i="1">
                                              <a:latin typeface="Cambria Math" panose="02040503050406030204" pitchFamily="18" charset="0"/>
                                            </a:rPr>
                                            <m:t>𝐶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</m:sSup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f>
                                <m:fPr>
                                  <m:ctrlP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num>
                                <m:den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zh-CN" altLang="en-US" i="0">
                          <a:latin typeface="Cambria Math" panose="02040503050406030204" pitchFamily="18" charset="0"/>
                        </a:rPr>
                        <m:t>. 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2" name="矩形 7">
                <a:extLst>
                  <a:ext uri="{FF2B5EF4-FFF2-40B4-BE49-F238E27FC236}">
                    <a16:creationId xmlns:a16="http://schemas.microsoft.com/office/drawing/2014/main" id="{CE6ED539-86EE-4B07-87C4-1DE95A787D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3609" y="3137438"/>
                <a:ext cx="2684220" cy="81073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矩形 3">
                <a:extLst>
                  <a:ext uri="{FF2B5EF4-FFF2-40B4-BE49-F238E27FC236}">
                    <a16:creationId xmlns:a16="http://schemas.microsoft.com/office/drawing/2014/main" id="{A5325490-75A2-4EA6-A0C8-660BCCD2091D}"/>
                  </a:ext>
                </a:extLst>
              </p:cNvPr>
              <p:cNvSpPr/>
              <p:nvPr/>
            </p:nvSpPr>
            <p:spPr>
              <a:xfrm>
                <a:off x="4188741" y="4145454"/>
                <a:ext cx="7379237" cy="7221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sSub>
                            <m:sSubPr>
                              <m:ctrlPr>
                                <a:rPr lang="zh-CN" alt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  <m:r>
                        <a:rPr lang="zh-CN" altLang="en-US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zh-CN" alt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sSub>
                            <m:sSubPr>
                              <m:ctrlPr>
                                <a:rPr lang="zh-CN" alt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zh-CN" altLang="en-US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sub>
                          </m:sSub>
                        </m:den>
                      </m:f>
                      <m:r>
                        <a:rPr lang="zh-CN" altLang="en-US" i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zh-CN" alt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sSub>
                            <m:sSubPr>
                              <m:ctrlPr>
                                <a:rPr lang="zh-CN" alt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𝑐𝑜</m:t>
                              </m:r>
                            </m:sub>
                          </m:sSub>
                        </m:den>
                      </m:f>
                      <m:r>
                        <a:rPr lang="zh-CN" altLang="en-US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zh-CN" alt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sSub>
                            <m:sSubPr>
                              <m:ctrlPr>
                                <a:rPr lang="zh-CN" alt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𝑐𝑜</m:t>
                              </m:r>
                            </m:sub>
                          </m:sSub>
                        </m:den>
                      </m:f>
                      <m:r>
                        <a:rPr lang="zh-CN" altLang="en-US" i="0">
                          <a:latin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zh-CN" alt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zh-CN" alt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𝑐𝑜</m:t>
                                  </m:r>
                                </m:sub>
                              </m:sSub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zh-CN" alt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zh-CN" altLang="en-US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zh-CN" alt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zh-CN" altLang="en-US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sub>
                              </m:sSub>
                            </m:den>
                          </m:f>
                        </m:e>
                      </m:d>
                      <m:r>
                        <a:rPr lang="zh-CN" altLang="en-US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zh-CN" alt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sSub>
                            <m:sSubPr>
                              <m:ctrlPr>
                                <a:rPr lang="zh-CN" alt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𝑐𝑜</m:t>
                              </m:r>
                            </m:sub>
                          </m:sSub>
                        </m:den>
                      </m:f>
                      <m:r>
                        <a:rPr lang="zh-CN" altLang="en-US" i="0">
                          <a:latin typeface="Cambria Math" panose="02040503050406030204" pitchFamily="18" charset="0"/>
                        </a:rPr>
                        <m:t>∙</m:t>
                      </m:r>
                      <m:r>
                        <a:rPr lang="zh-CN" altLang="en-US" i="1">
                          <a:latin typeface="Cambria Math" panose="02040503050406030204" pitchFamily="18" charset="0"/>
                        </a:rPr>
                        <m:t>𝑀𝑆𝑅</m:t>
                      </m:r>
                      <m:r>
                        <a:rPr lang="zh-CN" altLang="en-US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zh-CN" alt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sSub>
                            <m:sSubPr>
                              <m:ctrlPr>
                                <a:rPr lang="zh-CN" alt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𝑐𝑜</m:t>
                              </m:r>
                            </m:sub>
                          </m:sSub>
                        </m:den>
                      </m:f>
                      <m:sSup>
                        <m:sSupPr>
                          <m:ctrlPr>
                            <a:rPr lang="zh-CN" alt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i="0">
                              <a:latin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zh-CN" alt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r>
                            <a:rPr lang="zh-CN" altLang="en-US" i="0">
                              <a:latin typeface="Cambria Math" panose="02040503050406030204" pitchFamily="18" charset="0"/>
                            </a:rPr>
                            <m:t>∙</m:t>
                          </m:r>
                          <m:d>
                            <m:dPr>
                              <m:ctrlPr>
                                <a:rPr lang="zh-CN" alt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</m:d>
                        </m:e>
                        <m:sup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𝑠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8" name="矩形 3">
                <a:extLst>
                  <a:ext uri="{FF2B5EF4-FFF2-40B4-BE49-F238E27FC236}">
                    <a16:creationId xmlns:a16="http://schemas.microsoft.com/office/drawing/2014/main" id="{A5325490-75A2-4EA6-A0C8-660BCCD209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8741" y="4145454"/>
                <a:ext cx="7379237" cy="72212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2">
            <a:extLst>
              <a:ext uri="{FF2B5EF4-FFF2-40B4-BE49-F238E27FC236}">
                <a16:creationId xmlns:a16="http://schemas.microsoft.com/office/drawing/2014/main" id="{CB1E69CB-0595-42C0-8F02-467966BB79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4950" y="1171840"/>
            <a:ext cx="1456726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2EB14381-6EF6-4F6E-98E6-C945B0031B4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3415560"/>
              </p:ext>
            </p:extLst>
          </p:nvPr>
        </p:nvGraphicFramePr>
        <p:xfrm>
          <a:off x="1070302" y="1507107"/>
          <a:ext cx="3580710" cy="51119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r:id="rId5" imgW="3185089" imgH="4518605" progId="Visio.Drawing.15">
                  <p:embed/>
                </p:oleObj>
              </mc:Choice>
              <mc:Fallback>
                <p:oleObj r:id="rId5" imgW="3185089" imgH="4518605" progId="Visio.Drawing.15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0302" y="1507107"/>
                        <a:ext cx="3580710" cy="511197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4E25F98-2A6C-4591-A349-C3313C07ED81}"/>
                  </a:ext>
                </a:extLst>
              </p:cNvPr>
              <p:cNvSpPr txBox="1"/>
              <p:nvPr/>
            </p:nvSpPr>
            <p:spPr>
              <a:xfrm>
                <a:off x="4848404" y="2348630"/>
                <a:ext cx="2514630" cy="689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𝐷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𝐶</m:t>
                          </m:r>
                        </m:den>
                      </m:f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∙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𝑄𝐷𝐹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𝐶</m:t>
                          </m:r>
                        </m:den>
                      </m:f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𝑉</m:t>
                          </m:r>
                        </m:num>
                        <m:den>
                          <m:sSub>
                            <m:sSub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den>
                      </m:f>
                      <m:r>
                        <a:rPr lang="en-US" i="0">
                          <a:latin typeface="Cambria Math" panose="02040503050406030204" pitchFamily="18" charset="0"/>
                        </a:rPr>
                        <m:t>.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4E25F98-2A6C-4591-A349-C3313C07ED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8404" y="2348630"/>
                <a:ext cx="2514630" cy="68999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CBDF041-4976-4B70-9965-162E91D268F4}"/>
                  </a:ext>
                </a:extLst>
              </p:cNvPr>
              <p:cNvSpPr txBox="1"/>
              <p:nvPr/>
            </p:nvSpPr>
            <p:spPr>
              <a:xfrm>
                <a:off x="2084362" y="5044990"/>
                <a:ext cx="7762008" cy="6576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=64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sSub>
                            <m:sSub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𝑐𝑜</m:t>
                              </m:r>
                            </m:sub>
                          </m:sSub>
                        </m:den>
                      </m:f>
                      <m:r>
                        <a:rPr lang="en-US" i="0">
                          <a:latin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−4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CBDF041-4976-4B70-9965-162E91D268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4362" y="5044990"/>
                <a:ext cx="7762008" cy="65768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CDC2D8F-E11E-4F9C-970B-D4A81D4CAF2F}"/>
                  </a:ext>
                </a:extLst>
              </p:cNvPr>
              <p:cNvSpPr txBox="1"/>
              <p:nvPr/>
            </p:nvSpPr>
            <p:spPr>
              <a:xfrm>
                <a:off x="7253264" y="3079672"/>
                <a:ext cx="2566650" cy="9375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𝐶</m:t>
                          </m:r>
                        </m:num>
                        <m:den>
                          <m:sSup>
                            <m:sSup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</m:num>
                                    <m:den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CDC2D8F-E11E-4F9C-970B-D4A81D4CAF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3264" y="3079672"/>
                <a:ext cx="2566650" cy="93756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D1BD727-6C68-44D6-8BC2-6A9EEA37B9A4}"/>
                  </a:ext>
                </a:extLst>
              </p:cNvPr>
              <p:cNvSpPr txBox="1"/>
              <p:nvPr/>
            </p:nvSpPr>
            <p:spPr>
              <a:xfrm>
                <a:off x="2341600" y="5726610"/>
                <a:ext cx="7762008" cy="9458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indent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kern="100" smtClean="0">
                          <a:effectLst/>
                          <a:latin typeface="Cambria Math" panose="02040503050406030204" pitchFamily="18" charset="0"/>
                          <a:ea typeface="DengXian" panose="02010600030101010101" pitchFamily="2" charset="-122"/>
                        </a:rPr>
                        <m:t>𝑤</m:t>
                      </m:r>
                      <m:r>
                        <a:rPr lang="en-US" sz="1800" i="1" kern="100" smtClean="0">
                          <a:effectLst/>
                          <a:latin typeface="Cambria Math" panose="02040503050406030204" pitchFamily="18" charset="0"/>
                          <a:ea typeface="DengXian" panose="02010600030101010101" pitchFamily="2" charset="-122"/>
                        </a:rPr>
                        <m:t>(</m:t>
                      </m:r>
                      <m:r>
                        <a:rPr lang="en-US" sz="1800" i="1" kern="100" smtClean="0">
                          <a:effectLst/>
                          <a:latin typeface="Cambria Math" panose="02040503050406030204" pitchFamily="18" charset="0"/>
                          <a:ea typeface="DengXian" panose="02010600030101010101" pitchFamily="2" charset="-122"/>
                        </a:rPr>
                        <m:t>𝑡</m:t>
                      </m:r>
                      <m:r>
                        <a:rPr lang="en-US" sz="1800" i="1" kern="100" smtClean="0">
                          <a:effectLst/>
                          <a:latin typeface="Cambria Math" panose="02040503050406030204" pitchFamily="18" charset="0"/>
                          <a:ea typeface="DengXian" panose="02010600030101010101" pitchFamily="2" charset="-122"/>
                        </a:rPr>
                        <m:t>)</m:t>
                      </m:r>
                      <m:r>
                        <a:rPr lang="en-US" sz="1800" kern="100">
                          <a:effectLst/>
                          <a:latin typeface="Cambria Math" panose="02040503050406030204" pitchFamily="18" charset="0"/>
                          <a:ea typeface="DengXian" panose="02010600030101010101" pitchFamily="2" charset="-122"/>
                        </a:rPr>
                        <m:t>=</m:t>
                      </m:r>
                      <m:f>
                        <m:fPr>
                          <m:ctrlPr>
                            <a:rPr lang="en-US" sz="1800" i="1" kern="100">
                              <a:effectLst/>
                              <a:latin typeface="Cambria Math" panose="02040503050406030204" pitchFamily="18" charset="0"/>
                              <a:ea typeface="DengXian" panose="02010600030101010101" pitchFamily="2" charset="-122"/>
                            </a:rPr>
                          </m:ctrlPr>
                        </m:fPr>
                        <m:num>
                          <m:r>
                            <a:rPr lang="en-US" sz="1800" i="1" kern="100">
                              <a:effectLst/>
                              <a:latin typeface="Cambria Math" panose="02040503050406030204" pitchFamily="18" charset="0"/>
                              <a:ea typeface="DengXian" panose="02010600030101010101" pitchFamily="2" charset="-122"/>
                            </a:rPr>
                            <m:t>𝛾</m:t>
                          </m:r>
                        </m:num>
                        <m:den>
                          <m:r>
                            <a:rPr lang="en-US" sz="1800" kern="100">
                              <a:effectLst/>
                              <a:latin typeface="Cambria Math" panose="02040503050406030204" pitchFamily="18" charset="0"/>
                              <a:ea typeface="DengXian" panose="02010600030101010101" pitchFamily="2" charset="-122"/>
                            </a:rPr>
                            <m:t>4</m:t>
                          </m:r>
                          <m:r>
                            <a:rPr lang="en-US" sz="1800" i="1" kern="100">
                              <a:effectLst/>
                              <a:latin typeface="Cambria Math" panose="02040503050406030204" pitchFamily="18" charset="0"/>
                              <a:ea typeface="DengXian" panose="02010600030101010101" pitchFamily="2" charset="-122"/>
                            </a:rPr>
                            <m:t>𝜇</m:t>
                          </m:r>
                        </m:den>
                      </m:f>
                      <m:sSup>
                        <m:sSupPr>
                          <m:ctrlPr>
                            <a:rPr lang="en-US" sz="1800" i="1" kern="100">
                              <a:effectLst/>
                              <a:latin typeface="Cambria Math" panose="02040503050406030204" pitchFamily="18" charset="0"/>
                              <a:ea typeface="DengXian" panose="02010600030101010101" pitchFamily="2" charset="-122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800" i="1" kern="100">
                                  <a:effectLst/>
                                  <a:latin typeface="Cambria Math" panose="02040503050406030204" pitchFamily="18" charset="0"/>
                                  <a:ea typeface="DengXian" panose="02010600030101010101" pitchFamily="2" charset="-122"/>
                                </a:rPr>
                              </m:ctrlPr>
                            </m:dPr>
                            <m:e>
                              <m:r>
                                <a:rPr lang="en-US" sz="1800" i="1" kern="100">
                                  <a:effectLst/>
                                  <a:latin typeface="Cambria Math" panose="02040503050406030204" pitchFamily="18" charset="0"/>
                                  <a:ea typeface="DengXian" panose="02010600030101010101" pitchFamily="2" charset="-122"/>
                                </a:rPr>
                                <m:t>𝑡</m:t>
                              </m:r>
                              <m:r>
                                <a:rPr lang="en-US" sz="1800" i="1" kern="100">
                                  <a:effectLst/>
                                  <a:latin typeface="Cambria Math" panose="02040503050406030204" pitchFamily="18" charset="0"/>
                                  <a:ea typeface="DengXian" panose="02010600030101010101" pitchFamily="2" charset="-122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800" i="1" kern="100">
                                      <a:effectLst/>
                                      <a:latin typeface="Cambria Math" panose="02040503050406030204" pitchFamily="18" charset="0"/>
                                      <a:ea typeface="DengXian" panose="02010600030101010101" pitchFamily="2" charset="-122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 kern="100">
                                      <a:effectLst/>
                                      <a:latin typeface="Cambria Math" panose="02040503050406030204" pitchFamily="18" charset="0"/>
                                      <a:ea typeface="DengXian" panose="02010600030101010101" pitchFamily="2" charset="-122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sz="1800" kern="100">
                                      <a:effectLst/>
                                      <a:latin typeface="Cambria Math" panose="02040503050406030204" pitchFamily="18" charset="0"/>
                                      <a:ea typeface="DengXian" panose="02010600030101010101" pitchFamily="2" charset="-122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1800" kern="100">
                              <a:effectLst/>
                              <a:latin typeface="Cambria Math" panose="02040503050406030204" pitchFamily="18" charset="0"/>
                              <a:ea typeface="DengXian" panose="02010600030101010101" pitchFamily="2" charset="-122"/>
                            </a:rPr>
                            <m:t>2</m:t>
                          </m:r>
                        </m:sup>
                      </m:sSup>
                      <m:r>
                        <a:rPr lang="en-US" sz="1800" i="1" kern="100">
                          <a:effectLst/>
                          <a:latin typeface="Cambria Math" panose="02040503050406030204" pitchFamily="18" charset="0"/>
                          <a:ea typeface="DengXian" panose="02010600030101010101" pitchFamily="2" charset="-122"/>
                        </a:rPr>
                        <m:t>∙</m:t>
                      </m:r>
                      <m:sSup>
                        <m:sSupPr>
                          <m:ctrlPr>
                            <a:rPr lang="en-US" sz="1800" i="1" kern="100">
                              <a:effectLst/>
                              <a:latin typeface="Cambria Math" panose="02040503050406030204" pitchFamily="18" charset="0"/>
                              <a:ea typeface="DengXian" panose="02010600030101010101" pitchFamily="2" charset="-122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800" i="1" kern="100">
                                  <a:effectLst/>
                                  <a:latin typeface="Cambria Math" panose="02040503050406030204" pitchFamily="18" charset="0"/>
                                  <a:ea typeface="DengXian" panose="02010600030101010101" pitchFamily="2" charset="-122"/>
                                </a:rPr>
                              </m:ctrlPr>
                            </m:dPr>
                            <m:e>
                              <m:r>
                                <a:rPr lang="en-US" sz="1800" i="1" kern="100">
                                  <a:effectLst/>
                                  <a:latin typeface="Cambria Math" panose="02040503050406030204" pitchFamily="18" charset="0"/>
                                  <a:ea typeface="DengXian" panose="02010600030101010101" pitchFamily="2" charset="-122"/>
                                </a:rPr>
                                <m:t>𝑡</m:t>
                              </m:r>
                              <m:r>
                                <a:rPr lang="en-US" sz="1800" i="1" kern="100">
                                  <a:effectLst/>
                                  <a:latin typeface="Cambria Math" panose="02040503050406030204" pitchFamily="18" charset="0"/>
                                  <a:ea typeface="DengXian" panose="02010600030101010101" pitchFamily="2" charset="-122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800" i="1" kern="100">
                                      <a:effectLst/>
                                      <a:latin typeface="Cambria Math" panose="02040503050406030204" pitchFamily="18" charset="0"/>
                                      <a:ea typeface="DengXian" panose="02010600030101010101" pitchFamily="2" charset="-122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 kern="100">
                                      <a:effectLst/>
                                      <a:latin typeface="Cambria Math" panose="02040503050406030204" pitchFamily="18" charset="0"/>
                                      <a:ea typeface="DengXian" panose="02010600030101010101" pitchFamily="2" charset="-122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sz="1800" i="1" kern="100">
                                      <a:effectLst/>
                                      <a:latin typeface="Cambria Math" panose="02040503050406030204" pitchFamily="18" charset="0"/>
                                      <a:ea typeface="DengXian" panose="02010600030101010101" pitchFamily="2" charset="-122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1800" kern="100">
                              <a:effectLst/>
                              <a:latin typeface="Cambria Math" panose="02040503050406030204" pitchFamily="18" charset="0"/>
                              <a:ea typeface="DengXian" panose="02010600030101010101" pitchFamily="2" charset="-122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1800" kern="100" dirty="0">
                  <a:effectLst/>
                  <a:latin typeface="Times New Roman" panose="02020603050405020304" pitchFamily="18" charset="0"/>
                  <a:ea typeface="DengXian" panose="02010600030101010101" pitchFamily="2" charset="-122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D1BD727-6C68-44D6-8BC2-6A9EEA37B9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1600" y="5726610"/>
                <a:ext cx="7762008" cy="94583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886A2A1-6F1C-47C9-9FF4-8119DF4759D6}"/>
                  </a:ext>
                </a:extLst>
              </p:cNvPr>
              <p:cNvSpPr txBox="1"/>
              <p:nvPr/>
            </p:nvSpPr>
            <p:spPr>
              <a:xfrm>
                <a:off x="5161503" y="5472479"/>
                <a:ext cx="7762008" cy="13497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𝑣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𝑐𝑜</m:t>
                                  </m:r>
                                </m:sub>
                              </m:sSub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1800" kern="100" dirty="0">
                  <a:effectLst/>
                  <a:latin typeface="Times New Roman" panose="02020603050405020304" pitchFamily="18" charset="0"/>
                  <a:ea typeface="DengXian" panose="02010600030101010101" pitchFamily="2" charset="-122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886A2A1-6F1C-47C9-9FF4-8119DF4759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1503" y="5472479"/>
                <a:ext cx="7762008" cy="134972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EE1F28-53AF-450E-21BD-4215C3424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BCFE5-F571-4DCF-8907-E4ABB89F290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5118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3">
            <a:extLst>
              <a:ext uri="{FF2B5EF4-FFF2-40B4-BE49-F238E27FC236}">
                <a16:creationId xmlns:a16="http://schemas.microsoft.com/office/drawing/2014/main" id="{B65023A5-E296-4EA4-9156-67462A16978B}"/>
              </a:ext>
            </a:extLst>
          </p:cNvPr>
          <p:cNvSpPr txBox="1">
            <a:spLocks/>
          </p:cNvSpPr>
          <p:nvPr/>
        </p:nvSpPr>
        <p:spPr>
          <a:xfrm>
            <a:off x="643467" y="321734"/>
            <a:ext cx="10905066" cy="1135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Step 0: Fundamental Diagram: Our proposed s-shaped three-parameter (S3) traffic stream model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E2E8E76-5CEA-1C28-A904-B2CACBF4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BCFE5-F571-4DCF-8907-E4ABB89F290B}" type="slidenum">
              <a:rPr lang="en-US" smtClean="0"/>
              <a:t>19</a:t>
            </a:fld>
            <a:endParaRPr lang="en-US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693E83D2-DCDD-DC0C-CDA0-D593D42B1DD7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8E9CB2-2897-44F3-B96C-AE93A821D237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EF8760-4F6A-FF9E-247D-A07C7454AAC8}"/>
              </a:ext>
            </a:extLst>
          </p:cNvPr>
          <p:cNvSpPr txBox="1"/>
          <p:nvPr/>
        </p:nvSpPr>
        <p:spPr>
          <a:xfrm>
            <a:off x="2209799" y="6444463"/>
            <a:ext cx="81110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An s-shaped three-parameter (S3) traffic stream model with consistent car following relationship</a:t>
            </a:r>
            <a:endParaRPr lang="en-US" altLang="zh-CN" sz="1200" i="1" dirty="0"/>
          </a:p>
          <a:p>
            <a:pPr algn="ctr"/>
            <a:r>
              <a:rPr lang="en-US" altLang="zh-CN" sz="1200" i="1" dirty="0" err="1"/>
              <a:t>Qixiu</a:t>
            </a:r>
            <a:r>
              <a:rPr lang="en-US" altLang="zh-CN" sz="1200" i="1" dirty="0"/>
              <a:t> (Kevin)Cheng, </a:t>
            </a:r>
            <a:r>
              <a:rPr lang="en-US" altLang="zh-CN" sz="1200" i="1" dirty="0" err="1"/>
              <a:t>Zhiyuan</a:t>
            </a:r>
            <a:r>
              <a:rPr lang="en-US" altLang="zh-CN" sz="1200" i="1" dirty="0"/>
              <a:t> Liu</a:t>
            </a:r>
            <a:r>
              <a:rPr lang="en-US" altLang="zh-CN" sz="1200" i="1" baseline="30000" dirty="0"/>
              <a:t> </a:t>
            </a:r>
            <a:r>
              <a:rPr lang="en-US" altLang="zh-CN" sz="1200" i="1" dirty="0"/>
              <a:t>, </a:t>
            </a:r>
            <a:r>
              <a:rPr lang="en-US" altLang="zh-CN" sz="1200" i="1" dirty="0" err="1"/>
              <a:t>Yuqian</a:t>
            </a:r>
            <a:r>
              <a:rPr lang="en-US" altLang="zh-CN" sz="1200" i="1" dirty="0"/>
              <a:t> Lin, Xuesong (Simon) Zhou</a:t>
            </a:r>
            <a:r>
              <a:rPr lang="en-US" altLang="zh-CN" sz="1200" i="1" baseline="30000" dirty="0"/>
              <a:t>  </a:t>
            </a:r>
            <a:r>
              <a:rPr lang="en-US" altLang="zh-CN" sz="1200" i="1" dirty="0"/>
              <a:t>, TR Part B, 2021</a:t>
            </a:r>
            <a:endParaRPr lang="en-US" altLang="zh-CN" sz="1200" i="1" baseline="30000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19D224ED-8B3E-6793-3DA5-1ED0892091AF}"/>
              </a:ext>
            </a:extLst>
          </p:cNvPr>
          <p:cNvSpPr txBox="1"/>
          <p:nvPr/>
        </p:nvSpPr>
        <p:spPr>
          <a:xfrm>
            <a:off x="7573863" y="5411349"/>
            <a:ext cx="43804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Example of calibrated speed-volume curve using S3 model</a:t>
            </a:r>
            <a:endParaRPr lang="zh-CN" altLang="en-US" sz="1400" dirty="0"/>
          </a:p>
        </p:txBody>
      </p:sp>
      <p:graphicFrame>
        <p:nvGraphicFramePr>
          <p:cNvPr id="22" name="对象 12">
            <a:extLst>
              <a:ext uri="{FF2B5EF4-FFF2-40B4-BE49-F238E27FC236}">
                <a16:creationId xmlns:a16="http://schemas.microsoft.com/office/drawing/2014/main" id="{EB33F50C-26CB-CD25-6805-740443903AE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349491" y="1653410"/>
          <a:ext cx="4829175" cy="36996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" name="Visio" r:id="rId3" imgW="9553492" imgH="7324589" progId="Visio.Drawing.15">
                  <p:embed/>
                </p:oleObj>
              </mc:Choice>
              <mc:Fallback>
                <p:oleObj name="Visio" r:id="rId3" imgW="9553492" imgH="7324589" progId="Visio.Drawing.15">
                  <p:embed/>
                  <p:pic>
                    <p:nvPicPr>
                      <p:cNvPr id="22" name="对象 12">
                        <a:extLst>
                          <a:ext uri="{FF2B5EF4-FFF2-40B4-BE49-F238E27FC236}">
                            <a16:creationId xmlns:a16="http://schemas.microsoft.com/office/drawing/2014/main" id="{EB33F50C-26CB-CD25-6805-740443903AE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49491" y="1653410"/>
                        <a:ext cx="4829175" cy="369963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文本框 13">
            <a:extLst>
              <a:ext uri="{FF2B5EF4-FFF2-40B4-BE49-F238E27FC236}">
                <a16:creationId xmlns:a16="http://schemas.microsoft.com/office/drawing/2014/main" id="{314C0A4F-B04E-E8EB-FE59-0523328ECEFC}"/>
              </a:ext>
            </a:extLst>
          </p:cNvPr>
          <p:cNvSpPr txBox="1"/>
          <p:nvPr/>
        </p:nvSpPr>
        <p:spPr>
          <a:xfrm>
            <a:off x="371473" y="1341740"/>
            <a:ext cx="8308400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Calibration method: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a recent 3-parameter model (S3 model) by Cheng et al., (2021) </a:t>
            </a:r>
          </a:p>
        </p:txBody>
      </p:sp>
      <p:pic>
        <p:nvPicPr>
          <p:cNvPr id="25" name="图片 29">
            <a:extLst>
              <a:ext uri="{FF2B5EF4-FFF2-40B4-BE49-F238E27FC236}">
                <a16:creationId xmlns:a16="http://schemas.microsoft.com/office/drawing/2014/main" id="{BD9EE6A5-B9A1-A249-F622-EA59DF94AF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240" y="2220828"/>
            <a:ext cx="2197902" cy="982980"/>
          </a:xfrm>
          <a:prstGeom prst="rect">
            <a:avLst/>
          </a:prstGeom>
        </p:spPr>
      </p:pic>
      <p:sp>
        <p:nvSpPr>
          <p:cNvPr id="26" name="文本框 33">
            <a:extLst>
              <a:ext uri="{FF2B5EF4-FFF2-40B4-BE49-F238E27FC236}">
                <a16:creationId xmlns:a16="http://schemas.microsoft.com/office/drawing/2014/main" id="{A6654BCE-4950-8B7E-35EC-8C1327A584DD}"/>
              </a:ext>
            </a:extLst>
          </p:cNvPr>
          <p:cNvSpPr txBox="1"/>
          <p:nvPr/>
        </p:nvSpPr>
        <p:spPr>
          <a:xfrm>
            <a:off x="650739" y="3935997"/>
            <a:ext cx="1660904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v: speed</a:t>
            </a:r>
          </a:p>
          <a:p>
            <a:r>
              <a:rPr lang="en-US" altLang="zh-CN" sz="1400" dirty="0"/>
              <a:t>k: density</a:t>
            </a:r>
            <a:endParaRPr lang="zh-CN" altLang="en-US" sz="1400" dirty="0"/>
          </a:p>
          <a:p>
            <a:r>
              <a:rPr lang="en-US" altLang="zh-CN" sz="1400" dirty="0" err="1"/>
              <a:t>vf</a:t>
            </a:r>
            <a:r>
              <a:rPr lang="en-US" altLang="zh-CN" sz="1400" dirty="0"/>
              <a:t>: free-flow speed</a:t>
            </a:r>
          </a:p>
          <a:p>
            <a:r>
              <a:rPr lang="en-US" altLang="zh-CN" sz="1400" dirty="0"/>
              <a:t>kc: critical density</a:t>
            </a:r>
            <a:endParaRPr lang="zh-CN" altLang="en-US" sz="1400" dirty="0"/>
          </a:p>
          <a:p>
            <a:r>
              <a:rPr lang="en-US" altLang="zh-CN" sz="1400" dirty="0"/>
              <a:t>m: shape parameter</a:t>
            </a:r>
            <a:endParaRPr lang="zh-CN" altLang="en-US" sz="1400" dirty="0"/>
          </a:p>
        </p:txBody>
      </p:sp>
      <p:pic>
        <p:nvPicPr>
          <p:cNvPr id="27" name="图片 2">
            <a:extLst>
              <a:ext uri="{FF2B5EF4-FFF2-40B4-BE49-F238E27FC236}">
                <a16:creationId xmlns:a16="http://schemas.microsoft.com/office/drawing/2014/main" id="{964318E1-F8D7-6736-5033-793A65033A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0087" y="4784390"/>
            <a:ext cx="1247775" cy="619125"/>
          </a:xfrm>
          <a:prstGeom prst="rect">
            <a:avLst/>
          </a:prstGeom>
        </p:spPr>
      </p:pic>
      <p:sp>
        <p:nvSpPr>
          <p:cNvPr id="28" name="文本框 36">
            <a:extLst>
              <a:ext uri="{FF2B5EF4-FFF2-40B4-BE49-F238E27FC236}">
                <a16:creationId xmlns:a16="http://schemas.microsoft.com/office/drawing/2014/main" id="{37DA88E5-3520-1A52-EF34-95D427004EF6}"/>
              </a:ext>
            </a:extLst>
          </p:cNvPr>
          <p:cNvSpPr txBox="1"/>
          <p:nvPr/>
        </p:nvSpPr>
        <p:spPr>
          <a:xfrm>
            <a:off x="2890170" y="2437952"/>
            <a:ext cx="2708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Input: observed speed and density</a:t>
            </a:r>
            <a:endParaRPr lang="zh-CN" altLang="en-US" sz="1400" dirty="0"/>
          </a:p>
        </p:txBody>
      </p:sp>
      <p:sp>
        <p:nvSpPr>
          <p:cNvPr id="29" name="文本框 37">
            <a:extLst>
              <a:ext uri="{FF2B5EF4-FFF2-40B4-BE49-F238E27FC236}">
                <a16:creationId xmlns:a16="http://schemas.microsoft.com/office/drawing/2014/main" id="{E6FB6023-ABA4-5C9D-4D99-7B4CACE2FDD2}"/>
              </a:ext>
            </a:extLst>
          </p:cNvPr>
          <p:cNvSpPr txBox="1"/>
          <p:nvPr/>
        </p:nvSpPr>
        <p:spPr>
          <a:xfrm>
            <a:off x="2890170" y="3203808"/>
            <a:ext cx="44038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/>
              <a:t>Output: free-flow speed, critical density, shape parameter</a:t>
            </a:r>
            <a:endParaRPr lang="zh-CN" altLang="en-US" sz="1400" dirty="0"/>
          </a:p>
        </p:txBody>
      </p:sp>
      <p:sp>
        <p:nvSpPr>
          <p:cNvPr id="32" name="文本框 39">
            <a:extLst>
              <a:ext uri="{FF2B5EF4-FFF2-40B4-BE49-F238E27FC236}">
                <a16:creationId xmlns:a16="http://schemas.microsoft.com/office/drawing/2014/main" id="{B5AA1E70-D1EF-D5E0-162C-E162DA94C5EA}"/>
              </a:ext>
            </a:extLst>
          </p:cNvPr>
          <p:cNvSpPr txBox="1"/>
          <p:nvPr/>
        </p:nvSpPr>
        <p:spPr>
          <a:xfrm>
            <a:off x="2890170" y="4511454"/>
            <a:ext cx="212761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dirty="0"/>
              <a:t>Output: ultimate capacity</a:t>
            </a:r>
            <a:endParaRPr lang="zh-CN" altLang="en-US" sz="1400" dirty="0"/>
          </a:p>
        </p:txBody>
      </p:sp>
      <p:sp>
        <p:nvSpPr>
          <p:cNvPr id="33" name="文本框 43">
            <a:extLst>
              <a:ext uri="{FF2B5EF4-FFF2-40B4-BE49-F238E27FC236}">
                <a16:creationId xmlns:a16="http://schemas.microsoft.com/office/drawing/2014/main" id="{8B8FDC18-E775-9F67-9FD0-AC7C37C41A35}"/>
              </a:ext>
            </a:extLst>
          </p:cNvPr>
          <p:cNvSpPr txBox="1"/>
          <p:nvPr/>
        </p:nvSpPr>
        <p:spPr>
          <a:xfrm>
            <a:off x="100310" y="3111014"/>
            <a:ext cx="27617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dirty="0"/>
              <a:t>speed-density relationship</a:t>
            </a:r>
          </a:p>
        </p:txBody>
      </p:sp>
      <p:cxnSp>
        <p:nvCxnSpPr>
          <p:cNvPr id="34" name="直接箭头连接符 6">
            <a:extLst>
              <a:ext uri="{FF2B5EF4-FFF2-40B4-BE49-F238E27FC236}">
                <a16:creationId xmlns:a16="http://schemas.microsoft.com/office/drawing/2014/main" id="{7D94ECD6-E3DD-A826-BCE6-D70E02C79DC8}"/>
              </a:ext>
            </a:extLst>
          </p:cNvPr>
          <p:cNvCxnSpPr/>
          <p:nvPr/>
        </p:nvCxnSpPr>
        <p:spPr>
          <a:xfrm>
            <a:off x="3953974" y="3600450"/>
            <a:ext cx="198926" cy="9110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直接箭头连接符 8">
            <a:extLst>
              <a:ext uri="{FF2B5EF4-FFF2-40B4-BE49-F238E27FC236}">
                <a16:creationId xmlns:a16="http://schemas.microsoft.com/office/drawing/2014/main" id="{887121F9-B606-1076-CEFE-38CC15518B33}"/>
              </a:ext>
            </a:extLst>
          </p:cNvPr>
          <p:cNvCxnSpPr/>
          <p:nvPr/>
        </p:nvCxnSpPr>
        <p:spPr>
          <a:xfrm flipH="1">
            <a:off x="4312920" y="3556017"/>
            <a:ext cx="1005840" cy="9554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直接箭头连接符 10">
            <a:extLst>
              <a:ext uri="{FF2B5EF4-FFF2-40B4-BE49-F238E27FC236}">
                <a16:creationId xmlns:a16="http://schemas.microsoft.com/office/drawing/2014/main" id="{9150C318-FA4D-46BE-F321-3F14224B1A0D}"/>
              </a:ext>
            </a:extLst>
          </p:cNvPr>
          <p:cNvCxnSpPr/>
          <p:nvPr/>
        </p:nvCxnSpPr>
        <p:spPr>
          <a:xfrm flipH="1">
            <a:off x="4577862" y="3533801"/>
            <a:ext cx="2021058" cy="9869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56313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9B6721B-7F6A-47CC-904F-3E7FB55A5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Outline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ACBB606-6981-4548-A563-CF2449FF46B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43467" y="1782981"/>
            <a:ext cx="10905066" cy="4393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Introduction and Background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Fluid Queue and Polynomial Arrival Queue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Queue based volume-to-delay function (QVDF)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Case studies of Phoenix and </a:t>
            </a:r>
            <a:r>
              <a:rPr lang="en-US" altLang="zh-CN" sz="2400" dirty="0"/>
              <a:t>NVTA</a:t>
            </a:r>
            <a:endParaRPr lang="en-US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Open-source tools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Call for presentation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Isosceles Triangle 27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Isosceles Triangle 29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260E04-BDE1-C59A-6178-45776917F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BCFE5-F571-4DCF-8907-E4ABB89F290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4607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3">
            <a:extLst>
              <a:ext uri="{FF2B5EF4-FFF2-40B4-BE49-F238E27FC236}">
                <a16:creationId xmlns:a16="http://schemas.microsoft.com/office/drawing/2014/main" id="{B65023A5-E296-4EA4-9156-67462A16978B}"/>
              </a:ext>
            </a:extLst>
          </p:cNvPr>
          <p:cNvSpPr txBox="1">
            <a:spLocks/>
          </p:cNvSpPr>
          <p:nvPr/>
        </p:nvSpPr>
        <p:spPr>
          <a:xfrm>
            <a:off x="643467" y="321734"/>
            <a:ext cx="10905066" cy="1135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Step 0: Fundamental Diagram: Our proposed s-shaped three-parameter (S3) traffic stream model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E2E8E76-5CEA-1C28-A904-B2CACBF4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BCFE5-F571-4DCF-8907-E4ABB89F290B}" type="slidenum">
              <a:rPr lang="en-US" smtClean="0"/>
              <a:t>20</a:t>
            </a:fld>
            <a:endParaRPr lang="en-US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693E83D2-DCDD-DC0C-CDA0-D593D42B1DD7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8E9CB2-2897-44F3-B96C-AE93A821D237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4" name="文本框 1">
            <a:extLst>
              <a:ext uri="{FF2B5EF4-FFF2-40B4-BE49-F238E27FC236}">
                <a16:creationId xmlns:a16="http://schemas.microsoft.com/office/drawing/2014/main" id="{B3BA663D-6B81-C5AE-98AE-68F864C5DC39}"/>
              </a:ext>
            </a:extLst>
          </p:cNvPr>
          <p:cNvSpPr txBox="1"/>
          <p:nvPr/>
        </p:nvSpPr>
        <p:spPr>
          <a:xfrm>
            <a:off x="5845595" y="1266822"/>
            <a:ext cx="4087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Projections to the 2D planes:</a:t>
            </a:r>
            <a:endParaRPr lang="zh-CN" altLang="en-US" dirty="0"/>
          </a:p>
        </p:txBody>
      </p:sp>
      <p:graphicFrame>
        <p:nvGraphicFramePr>
          <p:cNvPr id="5" name="对象 5">
            <a:extLst>
              <a:ext uri="{FF2B5EF4-FFF2-40B4-BE49-F238E27FC236}">
                <a16:creationId xmlns:a16="http://schemas.microsoft.com/office/drawing/2014/main" id="{8DD763D0-FAF3-9B3D-CDD0-99990B310D3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059075" y="1838638"/>
          <a:ext cx="5505454" cy="39531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0" name="Visio" r:id="rId3" imgW="8755274" imgH="6278801" progId="Visio.Drawing.15">
                  <p:embed/>
                </p:oleObj>
              </mc:Choice>
              <mc:Fallback>
                <p:oleObj name="Visio" r:id="rId3" imgW="8755274" imgH="6278801" progId="Visio.Drawing.15">
                  <p:embed/>
                  <p:pic>
                    <p:nvPicPr>
                      <p:cNvPr id="5" name="对象 5">
                        <a:extLst>
                          <a:ext uri="{FF2B5EF4-FFF2-40B4-BE49-F238E27FC236}">
                            <a16:creationId xmlns:a16="http://schemas.microsoft.com/office/drawing/2014/main" id="{8DD763D0-FAF3-9B3D-CDD0-99990B310D3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59075" y="1838638"/>
                        <a:ext cx="5505454" cy="395318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46EF8760-4F6A-FF9E-247D-A07C7454AAC8}"/>
              </a:ext>
            </a:extLst>
          </p:cNvPr>
          <p:cNvSpPr txBox="1"/>
          <p:nvPr/>
        </p:nvSpPr>
        <p:spPr>
          <a:xfrm>
            <a:off x="2209799" y="6444463"/>
            <a:ext cx="81110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An s-shaped three-parameter (S3) traffic stream model with consistent car following relationship</a:t>
            </a:r>
            <a:endParaRPr lang="en-US" altLang="zh-CN" sz="1200" i="1" dirty="0"/>
          </a:p>
          <a:p>
            <a:pPr algn="ctr"/>
            <a:r>
              <a:rPr lang="en-US" altLang="zh-CN" sz="1200" i="1" dirty="0" err="1"/>
              <a:t>Qixiu</a:t>
            </a:r>
            <a:r>
              <a:rPr lang="en-US" altLang="zh-CN" sz="1200" i="1" dirty="0"/>
              <a:t> (Kevin)Cheng</a:t>
            </a:r>
            <a:r>
              <a:rPr lang="en-US" altLang="zh-CN" sz="1200" i="1" baseline="30000" dirty="0"/>
              <a:t> a</a:t>
            </a:r>
            <a:r>
              <a:rPr lang="en-US" altLang="zh-CN" sz="1200" i="1" dirty="0"/>
              <a:t>, </a:t>
            </a:r>
            <a:r>
              <a:rPr lang="en-US" altLang="zh-CN" sz="1200" i="1" dirty="0" err="1"/>
              <a:t>Zhiyuan</a:t>
            </a:r>
            <a:r>
              <a:rPr lang="en-US" altLang="zh-CN" sz="1200" i="1" dirty="0"/>
              <a:t> Liu</a:t>
            </a:r>
            <a:r>
              <a:rPr lang="en-US" altLang="zh-CN" sz="1200" i="1" baseline="30000" dirty="0"/>
              <a:t> a</a:t>
            </a:r>
            <a:r>
              <a:rPr lang="en-US" altLang="zh-CN" sz="1200" i="1" dirty="0"/>
              <a:t>, </a:t>
            </a:r>
            <a:r>
              <a:rPr lang="en-US" altLang="zh-CN" sz="1200" i="1" dirty="0" err="1"/>
              <a:t>Yuqian</a:t>
            </a:r>
            <a:r>
              <a:rPr lang="en-US" altLang="zh-CN" sz="1200" i="1" dirty="0"/>
              <a:t> Lin</a:t>
            </a:r>
            <a:r>
              <a:rPr lang="en-US" altLang="zh-CN" sz="1200" dirty="0"/>
              <a:t> </a:t>
            </a:r>
            <a:r>
              <a:rPr lang="en-US" altLang="zh-CN" sz="1200" i="1" baseline="30000" dirty="0"/>
              <a:t>a</a:t>
            </a:r>
            <a:r>
              <a:rPr lang="en-US" altLang="zh-CN" sz="1200" i="1" dirty="0"/>
              <a:t>, Xuesong (Simon) Zhou</a:t>
            </a:r>
            <a:r>
              <a:rPr lang="en-US" altLang="zh-CN" sz="1200" i="1" baseline="30000" dirty="0"/>
              <a:t> 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20">
                <a:extLst>
                  <a:ext uri="{FF2B5EF4-FFF2-40B4-BE49-F238E27FC236}">
                    <a16:creationId xmlns:a16="http://schemas.microsoft.com/office/drawing/2014/main" id="{EEEDC345-5AF8-9B8F-F5A1-DA4F6E019AA8}"/>
                  </a:ext>
                </a:extLst>
              </p:cNvPr>
              <p:cNvSpPr txBox="1"/>
              <p:nvPr/>
            </p:nvSpPr>
            <p:spPr>
              <a:xfrm>
                <a:off x="1756140" y="2962352"/>
                <a:ext cx="8178908" cy="9495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/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en-US" altLang="zh-CN" dirty="0"/>
                  <a:t>  is the free flow speed,</a:t>
                </a:r>
              </a:p>
              <a:p>
                <a:r>
                  <a:rPr lang="en-US" altLang="zh-CN" dirty="0"/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altLang="zh-CN" dirty="0"/>
                  <a:t> is the critical density</a:t>
                </a:r>
              </a:p>
              <a:p>
                <a:endParaRPr lang="zh-CN" altLang="en-US" dirty="0"/>
              </a:p>
            </p:txBody>
          </p:sp>
        </mc:Choice>
        <mc:Fallback xmlns="">
          <p:sp>
            <p:nvSpPr>
              <p:cNvPr id="7" name="文本框 20">
                <a:extLst>
                  <a:ext uri="{FF2B5EF4-FFF2-40B4-BE49-F238E27FC236}">
                    <a16:creationId xmlns:a16="http://schemas.microsoft.com/office/drawing/2014/main" id="{EEEDC345-5AF8-9B8F-F5A1-DA4F6E019A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6140" y="2962352"/>
                <a:ext cx="8178908" cy="949555"/>
              </a:xfrm>
              <a:prstGeom prst="rect">
                <a:avLst/>
              </a:prstGeom>
              <a:blipFill>
                <a:blip r:embed="rId5"/>
                <a:stretch>
                  <a:fillRect l="-596" t="-32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C3BCB2B5-CB64-B9B2-D1A7-EB42FB07B1F0}"/>
              </a:ext>
            </a:extLst>
          </p:cNvPr>
          <p:cNvSpPr txBox="1"/>
          <p:nvPr/>
        </p:nvSpPr>
        <p:spPr>
          <a:xfrm>
            <a:off x="1708067" y="3588741"/>
            <a:ext cx="53678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kern="100" dirty="0">
                <a:solidFill>
                  <a:srgbClr val="FF0000"/>
                </a:solidFill>
                <a:highlight>
                  <a:srgbClr val="008000"/>
                </a:highlight>
                <a:ea typeface="宋体" panose="02010600030101010101" pitchFamily="2" charset="-122"/>
              </a:rPr>
              <a:t>m=</a:t>
            </a:r>
            <a:r>
              <a:rPr lang="en-US" altLang="zh-CN" kern="100" dirty="0">
                <a:ea typeface="宋体" panose="02010600030101010101" pitchFamily="2" charset="-122"/>
              </a:rPr>
              <a:t>maximal flow inertial coefficient</a:t>
            </a:r>
            <a:endParaRPr lang="en-US" dirty="0"/>
          </a:p>
          <a:p>
            <a:endParaRPr lang="en-US" dirty="0"/>
          </a:p>
        </p:txBody>
      </p:sp>
      <p:graphicFrame>
        <p:nvGraphicFramePr>
          <p:cNvPr id="9" name="对象 7">
            <a:extLst>
              <a:ext uri="{FF2B5EF4-FFF2-40B4-BE49-F238E27FC236}">
                <a16:creationId xmlns:a16="http://schemas.microsoft.com/office/drawing/2014/main" id="{ABF0A01E-4B0C-5A10-D1AC-DFCDF45CF8D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11881" y="1451488"/>
          <a:ext cx="2512861" cy="11447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1" name="Equation" r:id="rId6" imgW="1143000" imgH="520560" progId="Equation.DSMT4">
                  <p:embed/>
                </p:oleObj>
              </mc:Choice>
              <mc:Fallback>
                <p:oleObj name="Equation" r:id="rId6" imgW="1143000" imgH="520560" progId="Equation.DSMT4">
                  <p:embed/>
                  <p:pic>
                    <p:nvPicPr>
                      <p:cNvPr id="9" name="对象 7">
                        <a:extLst>
                          <a:ext uri="{FF2B5EF4-FFF2-40B4-BE49-F238E27FC236}">
                            <a16:creationId xmlns:a16="http://schemas.microsoft.com/office/drawing/2014/main" id="{ABF0A01E-4B0C-5A10-D1AC-DFCDF45CF8D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011881" y="1451488"/>
                        <a:ext cx="2512861" cy="11447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156937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A366754-A2F4-475B-8217-AB06F5F15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22BF2F0-5264-48F8-8780-73D64DE848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7DC5FF32-A8FD-4F1B-B8D3-3D226716C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itle 3">
            <a:extLst>
              <a:ext uri="{FF2B5EF4-FFF2-40B4-BE49-F238E27FC236}">
                <a16:creationId xmlns:a16="http://schemas.microsoft.com/office/drawing/2014/main" id="{B65023A5-E296-4EA4-9156-67462A16978B}"/>
              </a:ext>
            </a:extLst>
          </p:cNvPr>
          <p:cNvSpPr txBox="1">
            <a:spLocks/>
          </p:cNvSpPr>
          <p:nvPr/>
        </p:nvSpPr>
        <p:spPr>
          <a:xfrm>
            <a:off x="643467" y="321734"/>
            <a:ext cx="10905066" cy="1135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Step 1: Linking</a:t>
            </a:r>
            <a:r>
              <a:rPr lang="en-US" sz="2800" dirty="0"/>
              <a:t> Polynomial Arrival Queue with Macroscopic Volume-Delay Function </a:t>
            </a:r>
            <a:r>
              <a:rPr lang="en-US" sz="2800" dirty="0">
                <a:highlight>
                  <a:srgbClr val="FFFF00"/>
                </a:highlight>
              </a:rPr>
              <a:t>(with D/C  over Observations from Multiple Days)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1">
                <a:extLst>
                  <a:ext uri="{FF2B5EF4-FFF2-40B4-BE49-F238E27FC236}">
                    <a16:creationId xmlns:a16="http://schemas.microsoft.com/office/drawing/2014/main" id="{5204D716-0F68-44D5-B3D7-88A636D849CE}"/>
                  </a:ext>
                </a:extLst>
              </p:cNvPr>
              <p:cNvSpPr/>
              <p:nvPr/>
            </p:nvSpPr>
            <p:spPr>
              <a:xfrm>
                <a:off x="815331" y="1232195"/>
                <a:ext cx="9588629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 algn="just">
                  <a:buFont typeface="Wingdings" panose="05000000000000000000" pitchFamily="2" charset="2"/>
                  <a:buChar char="Ø"/>
                </a:pPr>
                <a:r>
                  <a:rPr lang="en-US" altLang="zh-CN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Assumption: power function between congestion duration </a:t>
                </a:r>
                <a14:m>
                  <m:oMath xmlns:m="http://schemas.openxmlformats.org/officeDocument/2006/math">
                    <m:r>
                      <a:rPr lang="en-US" altLang="zh-CN" sz="2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𝑃</m:t>
                    </m:r>
                  </m:oMath>
                </a14:m>
                <a:r>
                  <a:rPr lang="en-US" altLang="zh-CN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traffic intensity in terms of the D/C ratio.</a:t>
                </a:r>
                <a:endParaRPr lang="zh-CN" alt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1">
                <a:extLst>
                  <a:ext uri="{FF2B5EF4-FFF2-40B4-BE49-F238E27FC236}">
                    <a16:creationId xmlns:a16="http://schemas.microsoft.com/office/drawing/2014/main" id="{5204D716-0F68-44D5-B3D7-88A636D849C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331" y="1232195"/>
                <a:ext cx="9588629" cy="769441"/>
              </a:xfrm>
              <a:prstGeom prst="rect">
                <a:avLst/>
              </a:prstGeom>
              <a:blipFill>
                <a:blip r:embed="rId2"/>
                <a:stretch>
                  <a:fillRect l="-699" t="-5556" r="-826" b="-158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矩形 7">
                <a:extLst>
                  <a:ext uri="{FF2B5EF4-FFF2-40B4-BE49-F238E27FC236}">
                    <a16:creationId xmlns:a16="http://schemas.microsoft.com/office/drawing/2014/main" id="{2C15B050-8AF5-4097-BB7A-61FDDD581D67}"/>
                  </a:ext>
                </a:extLst>
              </p:cNvPr>
              <p:cNvSpPr/>
              <p:nvPr/>
            </p:nvSpPr>
            <p:spPr>
              <a:xfrm>
                <a:off x="1268605" y="3095565"/>
                <a:ext cx="2684220" cy="8107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zh-CN" altLang="en-US" i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zh-CN" alt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zh-CN" altLang="en-US" i="0">
                              <a:latin typeface="Cambria Math" panose="02040503050406030204" pitchFamily="18" charset="0"/>
                            </a:rPr>
                            <m:t>max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zh-CN" alt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zh-CN" alt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i="1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zh-CN" altLang="en-US" i="1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sub>
                                  </m:sSub>
                                  <m:r>
                                    <a:rPr lang="zh-CN" altLang="en-US" i="0">
                                      <a:latin typeface="Cambria Math" panose="02040503050406030204" pitchFamily="18" charset="0"/>
                                    </a:rPr>
                                    <m:t>∙</m:t>
                                  </m:r>
                                  <m:d>
                                    <m:dPr>
                                      <m:ctrlPr>
                                        <a:rPr lang="zh-CN" alt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zh-CN" alt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zh-CN" altLang="en-US" i="1">
                                              <a:latin typeface="Cambria Math" panose="02040503050406030204" pitchFamily="18" charset="0"/>
                                            </a:rPr>
                                            <m:t>𝐷</m:t>
                                          </m:r>
                                        </m:num>
                                        <m:den>
                                          <m:r>
                                            <a:rPr lang="zh-CN" altLang="en-US" i="1">
                                              <a:latin typeface="Cambria Math" panose="02040503050406030204" pitchFamily="18" charset="0"/>
                                            </a:rPr>
                                            <m:t>𝐶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</m:sSup>
                              <m:r>
                                <a:rPr lang="zh-CN" altLang="en-US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f>
                                <m:fPr>
                                  <m:ctrlP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num>
                                <m:den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zh-CN" altLang="en-US" i="0">
                          <a:latin typeface="Cambria Math" panose="02040503050406030204" pitchFamily="18" charset="0"/>
                        </a:rPr>
                        <m:t>. 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5" name="矩形 7">
                <a:extLst>
                  <a:ext uri="{FF2B5EF4-FFF2-40B4-BE49-F238E27FC236}">
                    <a16:creationId xmlns:a16="http://schemas.microsoft.com/office/drawing/2014/main" id="{2C15B050-8AF5-4097-BB7A-61FDDD581D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8605" y="3095565"/>
                <a:ext cx="2684220" cy="81073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B2F40F1B-00A1-41FF-946E-E8C15DB6C2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1589" y="2935151"/>
            <a:ext cx="4656944" cy="38240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CB8A4D9-8625-44B6-80BF-9121B37B8792}"/>
                  </a:ext>
                </a:extLst>
              </p:cNvPr>
              <p:cNvSpPr txBox="1"/>
              <p:nvPr/>
            </p:nvSpPr>
            <p:spPr>
              <a:xfrm>
                <a:off x="815331" y="2001636"/>
                <a:ext cx="10171018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algn="just">
                  <a:defRPr sz="2200">
                    <a:latin typeface="+mn-ea"/>
                  </a:defRPr>
                </a:lvl1pPr>
              </a:lstStyle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average discharge rate should be less than the capacity, i.e., </a:t>
                </a:r>
                <a14:m>
                  <m:oMath xmlns:m="http://schemas.openxmlformats.org/officeDocument/2006/math">
                    <m:r>
                      <a:rPr lang="en-US" altLang="zh-CN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altLang="zh-CN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altLang="zh-CN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To ensure the capacity constraint, the following condition should be satisfied: </a:t>
                </a:r>
                <a14:m>
                  <m:oMath xmlns:m="http://schemas.openxmlformats.org/officeDocument/2006/math">
                    <m:r>
                      <a:rPr lang="en-US" altLang="zh-CN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altLang="zh-CN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CN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altLang="zh-CN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altLang="zh-CN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CB8A4D9-8625-44B6-80BF-9121B37B87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331" y="2001636"/>
                <a:ext cx="10171018" cy="769441"/>
              </a:xfrm>
              <a:prstGeom prst="rect">
                <a:avLst/>
              </a:prstGeom>
              <a:blipFill>
                <a:blip r:embed="rId5"/>
                <a:stretch>
                  <a:fillRect l="-659" t="-4724" r="-779" b="-14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BB443A4-4226-48C3-AC8C-6DB0417BE6EB}"/>
                  </a:ext>
                </a:extLst>
              </p:cNvPr>
              <p:cNvSpPr txBox="1"/>
              <p:nvPr/>
            </p:nvSpPr>
            <p:spPr>
              <a:xfrm>
                <a:off x="1143486" y="4086924"/>
                <a:ext cx="5278096" cy="16303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1800" kern="100" dirty="0"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where </a:t>
                </a:r>
                <a14:m>
                  <m:oMath xmlns:m="http://schemas.openxmlformats.org/officeDocument/2006/math">
                    <m:r>
                      <a:rPr lang="en-US" altLang="zh-CN" sz="1800" i="1" kern="100">
                        <a:latin typeface="Cambria Math" panose="02040503050406030204" pitchFamily="18" charset="0"/>
                        <a:ea typeface="等线" panose="02010600030101010101" pitchFamily="2" charset="-122"/>
                      </a:rPr>
                      <m:t>𝑛</m:t>
                    </m:r>
                    <m:r>
                      <a:rPr lang="en-US" altLang="zh-CN" sz="1800" i="1" kern="100">
                        <a:latin typeface="Cambria Math" panose="02040503050406030204" pitchFamily="18" charset="0"/>
                        <a:ea typeface="等线" panose="02010600030101010101" pitchFamily="2" charset="-122"/>
                      </a:rPr>
                      <m:t>≥1</m:t>
                    </m:r>
                  </m:oMath>
                </a14:m>
                <a:r>
                  <a:rPr lang="en-US" altLang="zh-CN" sz="1800" kern="100" dirty="0"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 is the oversaturation-to-duration elasticity factor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1800" i="1" kern="1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i="1" kern="100">
                            <a:latin typeface="Cambria Math" panose="02040503050406030204" pitchFamily="18" charset="0"/>
                            <a:ea typeface="等线" panose="02010600030101010101" pitchFamily="2" charset="-122"/>
                          </a:rPr>
                          <m:t>𝑓</m:t>
                        </m:r>
                      </m:e>
                      <m:sub>
                        <m:r>
                          <a:rPr lang="en-US" altLang="zh-CN" sz="1800" i="1" kern="100">
                            <a:latin typeface="Cambria Math" panose="02040503050406030204" pitchFamily="18" charset="0"/>
                            <a:ea typeface="等线" panose="02010600030101010101" pitchFamily="2" charset="-122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US" altLang="zh-CN" sz="1800" kern="100" dirty="0"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 is a congestion duration constant in response to D/C changes.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kern="100" dirty="0"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1800" kern="100" dirty="0"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When </a:t>
                </a:r>
                <a14:m>
                  <m:oMath xmlns:m="http://schemas.openxmlformats.org/officeDocument/2006/math">
                    <m:r>
                      <a:rPr lang="en-US" altLang="zh-CN" sz="1800" i="1" kern="100">
                        <a:latin typeface="Cambria Math" panose="02040503050406030204" pitchFamily="18" charset="0"/>
                        <a:ea typeface="等线" panose="02010600030101010101" pitchFamily="2" charset="-122"/>
                      </a:rPr>
                      <m:t>𝑛</m:t>
                    </m:r>
                    <m:r>
                      <a:rPr lang="en-US" altLang="zh-CN" sz="1800" i="1" kern="100">
                        <a:latin typeface="Cambria Math" panose="02040503050406030204" pitchFamily="18" charset="0"/>
                        <a:ea typeface="等线" panose="02010600030101010101" pitchFamily="2" charset="-122"/>
                      </a:rPr>
                      <m:t>=1</m:t>
                    </m:r>
                  </m:oMath>
                </a14:m>
                <a:r>
                  <a:rPr lang="en-US" altLang="zh-CN" sz="1800" kern="100" dirty="0"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altLang="zh-CN" sz="1800" i="1" kern="100">
                        <a:latin typeface="Cambria Math" panose="02040503050406030204" pitchFamily="18" charset="0"/>
                        <a:ea typeface="等线" panose="02010600030101010101" pitchFamily="2" charset="-122"/>
                      </a:rPr>
                      <m:t>𝑃</m:t>
                    </m:r>
                    <m:r>
                      <a:rPr lang="en-US" altLang="zh-CN" sz="1800" i="1" kern="100">
                        <a:latin typeface="Cambria Math" panose="02040503050406030204" pitchFamily="18" charset="0"/>
                        <a:ea typeface="等线" panose="02010600030101010101" pitchFamily="2" charset="-122"/>
                      </a:rPr>
                      <m:t>=</m:t>
                    </m:r>
                    <m:sSub>
                      <m:sSubPr>
                        <m:ctrlPr>
                          <a:rPr lang="zh-CN" altLang="zh-CN" sz="1800" i="1" kern="1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i="1" kern="100">
                            <a:latin typeface="Cambria Math" panose="02040503050406030204" pitchFamily="18" charset="0"/>
                            <a:ea typeface="等线" panose="02010600030101010101" pitchFamily="2" charset="-122"/>
                          </a:rPr>
                          <m:t>𝑓</m:t>
                        </m:r>
                      </m:e>
                      <m:sub>
                        <m:r>
                          <a:rPr lang="en-US" altLang="zh-CN" sz="1800" i="1" kern="100">
                            <a:latin typeface="Cambria Math" panose="02040503050406030204" pitchFamily="18" charset="0"/>
                            <a:ea typeface="等线" panose="02010600030101010101" pitchFamily="2" charset="-122"/>
                          </a:rPr>
                          <m:t>𝑑</m:t>
                        </m:r>
                      </m:sub>
                    </m:sSub>
                    <m:r>
                      <a:rPr lang="en-US" altLang="zh-CN" sz="1800" i="1" kern="100">
                        <a:latin typeface="Cambria Math" panose="02040503050406030204" pitchFamily="18" charset="0"/>
                        <a:ea typeface="等线" panose="02010600030101010101" pitchFamily="2" charset="-122"/>
                      </a:rPr>
                      <m:t>∙</m:t>
                    </m:r>
                    <m:r>
                      <a:rPr lang="en-US" altLang="zh-CN" sz="1800" kern="100">
                        <a:latin typeface="Cambria Math" panose="02040503050406030204" pitchFamily="18" charset="0"/>
                        <a:ea typeface="等线" panose="02010600030101010101" pitchFamily="2" charset="-122"/>
                      </a:rPr>
                      <m:t>(</m:t>
                    </m:r>
                    <m:r>
                      <a:rPr lang="en-US" altLang="zh-CN" sz="1800" i="1" kern="100">
                        <a:latin typeface="Cambria Math" panose="02040503050406030204" pitchFamily="18" charset="0"/>
                        <a:ea typeface="等线" panose="02010600030101010101" pitchFamily="2" charset="-122"/>
                      </a:rPr>
                      <m:t>𝐷</m:t>
                    </m:r>
                    <m:r>
                      <a:rPr lang="en-US" altLang="zh-CN" sz="1800" kern="100">
                        <a:latin typeface="Cambria Math" panose="02040503050406030204" pitchFamily="18" charset="0"/>
                        <a:ea typeface="等线" panose="02010600030101010101" pitchFamily="2" charset="-122"/>
                      </a:rPr>
                      <m:t>/</m:t>
                    </m:r>
                    <m:r>
                      <a:rPr lang="en-US" altLang="zh-CN" sz="1800" i="1" kern="100">
                        <a:latin typeface="Cambria Math" panose="02040503050406030204" pitchFamily="18" charset="0"/>
                        <a:ea typeface="等线" panose="02010600030101010101" pitchFamily="2" charset="-122"/>
                      </a:rPr>
                      <m:t>𝐶</m:t>
                    </m:r>
                    <m:r>
                      <a:rPr lang="en-US" altLang="zh-CN" sz="1800" kern="100">
                        <a:latin typeface="Cambria Math" panose="02040503050406030204" pitchFamily="18" charset="0"/>
                        <a:ea typeface="等线" panose="02010600030101010101" pitchFamily="2" charset="-122"/>
                      </a:rPr>
                      <m:t>)</m:t>
                    </m:r>
                  </m:oMath>
                </a14:m>
                <a:r>
                  <a:rPr lang="en-US" altLang="zh-CN" sz="1800" kern="100" dirty="0"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1800" i="1" kern="1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1800" i="1" kern="100">
                            <a:latin typeface="Cambria Math" panose="02040503050406030204" pitchFamily="18" charset="0"/>
                            <a:ea typeface="等线" panose="02010600030101010101" pitchFamily="2" charset="-122"/>
                          </a:rPr>
                          <m:t>𝐷</m:t>
                        </m:r>
                      </m:num>
                      <m:den>
                        <m:r>
                          <a:rPr lang="en-US" altLang="zh-CN" sz="1800" i="1" kern="100">
                            <a:latin typeface="Cambria Math" panose="02040503050406030204" pitchFamily="18" charset="0"/>
                            <a:ea typeface="等线" panose="02010600030101010101" pitchFamily="2" charset="-122"/>
                          </a:rPr>
                          <m:t>𝑃</m:t>
                        </m:r>
                      </m:den>
                    </m:f>
                    <m:r>
                      <a:rPr lang="en-US" altLang="zh-CN" sz="1800" i="1" kern="100">
                        <a:latin typeface="Cambria Math" panose="02040503050406030204" pitchFamily="18" charset="0"/>
                        <a:ea typeface="等线" panose="02010600030101010101" pitchFamily="2" charset="-122"/>
                      </a:rPr>
                      <m:t>=</m:t>
                    </m:r>
                    <m:f>
                      <m:fPr>
                        <m:ctrlPr>
                          <a:rPr lang="zh-CN" altLang="zh-CN" sz="1800" i="1" kern="1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1800" i="1" kern="100">
                            <a:latin typeface="Cambria Math" panose="02040503050406030204" pitchFamily="18" charset="0"/>
                            <a:ea typeface="等线" panose="02010600030101010101" pitchFamily="2" charset="-122"/>
                          </a:rPr>
                          <m:t>𝐶</m:t>
                        </m:r>
                      </m:num>
                      <m:den>
                        <m:sSub>
                          <m:sSubPr>
                            <m:ctrlPr>
                              <a:rPr lang="zh-CN" altLang="zh-CN" sz="1800" i="1" kern="1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800" i="1" kern="100">
                                <a:latin typeface="Cambria Math" panose="02040503050406030204" pitchFamily="18" charset="0"/>
                                <a:ea typeface="等线" panose="02010600030101010101" pitchFamily="2" charset="-122"/>
                              </a:rPr>
                              <m:t>𝑓</m:t>
                            </m:r>
                          </m:e>
                          <m:sub>
                            <m:r>
                              <a:rPr lang="en-US" altLang="zh-CN" sz="1800" i="1" kern="100">
                                <a:latin typeface="Cambria Math" panose="02040503050406030204" pitchFamily="18" charset="0"/>
                                <a:ea typeface="等线" panose="02010600030101010101" pitchFamily="2" charset="-122"/>
                              </a:rPr>
                              <m:t>𝑑</m:t>
                            </m:r>
                          </m:sub>
                        </m:sSub>
                      </m:den>
                    </m:f>
                    <m:r>
                      <a:rPr lang="en-US" altLang="zh-CN" sz="1800" i="1" kern="100">
                        <a:latin typeface="Cambria Math" panose="02040503050406030204" pitchFamily="18" charset="0"/>
                        <a:ea typeface="等线" panose="02010600030101010101" pitchFamily="2" charset="-122"/>
                      </a:rPr>
                      <m:t>= </m:t>
                    </m:r>
                    <m:r>
                      <a:rPr lang="en-US" altLang="zh-CN" sz="1800" i="1" kern="100">
                        <a:latin typeface="Cambria Math" panose="02040503050406030204" pitchFamily="18" charset="0"/>
                        <a:ea typeface="等线" panose="02010600030101010101" pitchFamily="2" charset="-122"/>
                      </a:rPr>
                      <m:t>𝜇</m:t>
                    </m:r>
                  </m:oMath>
                </a14:m>
                <a:r>
                  <a:rPr lang="en-US" altLang="zh-CN" sz="1800" kern="100" dirty="0"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.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BB443A4-4226-48C3-AC8C-6DB0417BE6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486" y="4086924"/>
                <a:ext cx="5278096" cy="1630383"/>
              </a:xfrm>
              <a:prstGeom prst="rect">
                <a:avLst/>
              </a:prstGeom>
              <a:blipFill>
                <a:blip r:embed="rId6"/>
                <a:stretch>
                  <a:fillRect l="-809" t="-1866" b="-11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FB947BD-280E-9C8A-1343-F4CC4D417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BCFE5-F571-4DCF-8907-E4ABB89F290B}" type="slidenum">
              <a:rPr lang="en-US" smtClean="0"/>
              <a:t>21</a:t>
            </a:fld>
            <a:endParaRPr lang="en-US"/>
          </a:p>
        </p:txBody>
      </p:sp>
      <p:sp>
        <p:nvSpPr>
          <p:cNvPr id="3" name="文本框 34">
            <a:extLst>
              <a:ext uri="{FF2B5EF4-FFF2-40B4-BE49-F238E27FC236}">
                <a16:creationId xmlns:a16="http://schemas.microsoft.com/office/drawing/2014/main" id="{FED7F8EC-81F0-5DE7-5914-888EE7E8BC6D}"/>
              </a:ext>
            </a:extLst>
          </p:cNvPr>
          <p:cNvSpPr txBox="1"/>
          <p:nvPr/>
        </p:nvSpPr>
        <p:spPr>
          <a:xfrm>
            <a:off x="487986" y="5953283"/>
            <a:ext cx="658909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chemeClr val="bg2">
                    <a:lumMod val="75000"/>
                  </a:schemeClr>
                </a:solidFill>
              </a:rPr>
              <a:t>Zhou Simon, Xuesong, </a:t>
            </a:r>
            <a:r>
              <a:rPr lang="en-US" altLang="zh-CN" sz="1400" dirty="0" err="1">
                <a:solidFill>
                  <a:schemeClr val="bg2">
                    <a:lumMod val="75000"/>
                  </a:schemeClr>
                </a:solidFill>
              </a:rPr>
              <a:t>Qixiu</a:t>
            </a:r>
            <a:r>
              <a:rPr lang="en-US" altLang="zh-CN" sz="1400" dirty="0">
                <a:solidFill>
                  <a:schemeClr val="bg2">
                    <a:lumMod val="75000"/>
                  </a:schemeClr>
                </a:solidFill>
              </a:rPr>
              <a:t> Cheng, Xin Wu, </a:t>
            </a:r>
            <a:r>
              <a:rPr lang="en-US" altLang="zh-CN" sz="1400" dirty="0" err="1">
                <a:solidFill>
                  <a:schemeClr val="bg2">
                    <a:lumMod val="75000"/>
                  </a:schemeClr>
                </a:solidFill>
              </a:rPr>
              <a:t>Peiheng</a:t>
            </a:r>
            <a:r>
              <a:rPr lang="en-US" altLang="zh-CN" sz="1400" dirty="0">
                <a:solidFill>
                  <a:schemeClr val="bg2">
                    <a:lumMod val="75000"/>
                  </a:schemeClr>
                </a:solidFill>
              </a:rPr>
              <a:t> Li, </a:t>
            </a:r>
            <a:r>
              <a:rPr lang="en-US" altLang="zh-CN" sz="1400" dirty="0" err="1">
                <a:solidFill>
                  <a:schemeClr val="bg2">
                    <a:lumMod val="75000"/>
                  </a:schemeClr>
                </a:solidFill>
              </a:rPr>
              <a:t>Baloka</a:t>
            </a:r>
            <a:r>
              <a:rPr lang="en-US" altLang="zh-CN" sz="14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altLang="zh-CN" sz="1400" dirty="0" err="1">
                <a:solidFill>
                  <a:schemeClr val="bg2">
                    <a:lumMod val="75000"/>
                  </a:schemeClr>
                </a:solidFill>
              </a:rPr>
              <a:t>Belezamo</a:t>
            </a:r>
            <a:r>
              <a:rPr lang="en-US" altLang="zh-CN" sz="1400" dirty="0">
                <a:solidFill>
                  <a:schemeClr val="bg2">
                    <a:lumMod val="75000"/>
                  </a:schemeClr>
                </a:solidFill>
              </a:rPr>
              <a:t>, Jiawei Lu, and Mohammad Abbasi. 2022. "A meso-to-macro cross-resolution performance approach for connecting polynomial arrival queue model to volume-delay function with inflow demand-to-capacity ratio."  Multimodal Transportation 1 (2):100017</a:t>
            </a:r>
            <a:endParaRPr lang="zh-CN" altLang="en-US" sz="14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5540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A366754-A2F4-475B-8217-AB06F5F15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22BF2F0-5264-48F8-8780-73D64DE848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7DC5FF32-A8FD-4F1B-B8D3-3D226716C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itle 3">
            <a:extLst>
              <a:ext uri="{FF2B5EF4-FFF2-40B4-BE49-F238E27FC236}">
                <a16:creationId xmlns:a16="http://schemas.microsoft.com/office/drawing/2014/main" id="{B65023A5-E296-4EA4-9156-67462A16978B}"/>
              </a:ext>
            </a:extLst>
          </p:cNvPr>
          <p:cNvSpPr txBox="1">
            <a:spLocks/>
          </p:cNvSpPr>
          <p:nvPr/>
        </p:nvSpPr>
        <p:spPr>
          <a:xfrm>
            <a:off x="643467" y="321734"/>
            <a:ext cx="10905066" cy="1135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Step 2: </a:t>
            </a:r>
            <a:r>
              <a:rPr lang="en-US" sz="3200" dirty="0"/>
              <a:t>Linking Polynomial Arrival Queue with Macroscopic Volume-Delay Function </a:t>
            </a:r>
            <a:r>
              <a:rPr lang="en-US" sz="3600" dirty="0">
                <a:highlight>
                  <a:srgbClr val="FFFF00"/>
                </a:highlight>
              </a:rPr>
              <a:t>(with MSR  from Observations from Multiple Days)</a:t>
            </a:r>
            <a:endParaRPr lang="en-US" sz="3600" dirty="0"/>
          </a:p>
        </p:txBody>
      </p:sp>
      <p:sp>
        <p:nvSpPr>
          <p:cNvPr id="10" name="矩形 2">
            <a:extLst>
              <a:ext uri="{FF2B5EF4-FFF2-40B4-BE49-F238E27FC236}">
                <a16:creationId xmlns:a16="http://schemas.microsoft.com/office/drawing/2014/main" id="{8D6BA517-AD39-4A9E-85A5-40BE8D56DDC0}"/>
              </a:ext>
            </a:extLst>
          </p:cNvPr>
          <p:cNvSpPr/>
          <p:nvPr/>
        </p:nvSpPr>
        <p:spPr>
          <a:xfrm>
            <a:off x="670705" y="1684530"/>
            <a:ext cx="538455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zh-CN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2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The magnitude of speed reduction (MSR):</a:t>
            </a:r>
            <a:endParaRPr lang="zh-CN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3">
                <a:extLst>
                  <a:ext uri="{FF2B5EF4-FFF2-40B4-BE49-F238E27FC236}">
                    <a16:creationId xmlns:a16="http://schemas.microsoft.com/office/drawing/2014/main" id="{E9308B46-3E85-403E-9F83-B0462CB22008}"/>
                  </a:ext>
                </a:extLst>
              </p:cNvPr>
              <p:cNvSpPr/>
              <p:nvPr/>
            </p:nvSpPr>
            <p:spPr>
              <a:xfrm>
                <a:off x="6288681" y="1544432"/>
                <a:ext cx="2348592" cy="7817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2200" i="1">
                          <a:latin typeface="Cambria Math" panose="02040503050406030204" pitchFamily="18" charset="0"/>
                        </a:rPr>
                        <m:t>𝑀𝑆𝑅</m:t>
                      </m:r>
                      <m:r>
                        <a:rPr lang="zh-CN" altLang="en-US" sz="220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zh-CN" altLang="en-US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zh-CN" altLang="en-US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22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zh-CN" altLang="en-US" sz="2200" i="1">
                                  <a:latin typeface="Cambria Math" panose="02040503050406030204" pitchFamily="18" charset="0"/>
                                </a:rPr>
                                <m:t>𝑐𝑜</m:t>
                              </m:r>
                            </m:sub>
                          </m:sSub>
                          <m:r>
                            <a:rPr lang="zh-CN" altLang="en-US" sz="220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zh-CN" altLang="en-US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22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zh-CN" alt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sz="22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zh-CN" altLang="en-US" sz="220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zh-CN" altLang="en-US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22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zh-CN" alt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sz="22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zh-CN" altLang="en-US" sz="220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sub>
                          </m:sSub>
                        </m:den>
                      </m:f>
                      <m:r>
                        <a:rPr lang="zh-CN" altLang="en-US" sz="220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zh-CN" altLang="en-US" sz="2200" dirty="0"/>
              </a:p>
            </p:txBody>
          </p:sp>
        </mc:Choice>
        <mc:Fallback xmlns="">
          <p:sp>
            <p:nvSpPr>
              <p:cNvPr id="11" name="矩形 3">
                <a:extLst>
                  <a:ext uri="{FF2B5EF4-FFF2-40B4-BE49-F238E27FC236}">
                    <a16:creationId xmlns:a16="http://schemas.microsoft.com/office/drawing/2014/main" id="{E9308B46-3E85-403E-9F83-B0462CB2200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8681" y="1544432"/>
                <a:ext cx="2348592" cy="78175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4">
                <a:extLst>
                  <a:ext uri="{FF2B5EF4-FFF2-40B4-BE49-F238E27FC236}">
                    <a16:creationId xmlns:a16="http://schemas.microsoft.com/office/drawing/2014/main" id="{6B3241A1-BA0D-4781-A177-00F7483B29CA}"/>
                  </a:ext>
                </a:extLst>
              </p:cNvPr>
              <p:cNvSpPr/>
              <p:nvPr/>
            </p:nvSpPr>
            <p:spPr>
              <a:xfrm>
                <a:off x="787652" y="2328371"/>
                <a:ext cx="9177230" cy="4308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en-US" altLang="zh-CN" sz="2200" dirty="0"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We further establish a relationship between congestion duration </a:t>
                </a:r>
                <a14:m>
                  <m:oMath xmlns:m="http://schemas.openxmlformats.org/officeDocument/2006/math">
                    <m:r>
                      <a:rPr lang="en-US" altLang="zh-CN" sz="2200" i="1"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𝑃</m:t>
                    </m:r>
                  </m:oMath>
                </a14:m>
                <a:r>
                  <a:rPr lang="en-US" altLang="zh-CN" sz="2200" dirty="0"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altLang="zh-CN" sz="2200" i="1"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𝑀𝑆𝑅</m:t>
                    </m:r>
                  </m:oMath>
                </a14:m>
                <a:endParaRPr lang="zh-CN" alt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矩形 4">
                <a:extLst>
                  <a:ext uri="{FF2B5EF4-FFF2-40B4-BE49-F238E27FC236}">
                    <a16:creationId xmlns:a16="http://schemas.microsoft.com/office/drawing/2014/main" id="{6B3241A1-BA0D-4781-A177-00F7483B29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652" y="2328371"/>
                <a:ext cx="9177230" cy="430887"/>
              </a:xfrm>
              <a:prstGeom prst="rect">
                <a:avLst/>
              </a:prstGeom>
              <a:blipFill>
                <a:blip r:embed="rId3"/>
                <a:stretch>
                  <a:fillRect l="-730" t="-9859" b="-267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矩形 10">
                <a:extLst>
                  <a:ext uri="{FF2B5EF4-FFF2-40B4-BE49-F238E27FC236}">
                    <a16:creationId xmlns:a16="http://schemas.microsoft.com/office/drawing/2014/main" id="{B277162B-1C60-417D-A52F-AF5B504A6D65}"/>
                  </a:ext>
                </a:extLst>
              </p:cNvPr>
              <p:cNvSpPr/>
              <p:nvPr/>
            </p:nvSpPr>
            <p:spPr>
              <a:xfrm>
                <a:off x="787652" y="3267503"/>
                <a:ext cx="4648200" cy="28291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dirty="0"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Where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𝑠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≥1</m:t>
                    </m:r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 is the duration-to-speed reduction elasticity factor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 is an MSR reduction constant in response to changes of congestion duration.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zh-CN" dirty="0"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dirty="0"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The boundary condition is satisfied for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𝑀𝑆𝑅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 as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zh-CN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𝑐𝑜</m:t>
                        </m:r>
                      </m:sub>
                    </m:sSub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. When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 represents the baseline value for speed reduction magnitude,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zh-CN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𝑣</m:t>
                            </m:r>
                          </m:e>
                          <m:sub>
                            <m:sSub>
                              <m:sSubPr>
                                <m:ctrlPr>
                                  <a:rPr lang="zh-CN" altLang="zh-CN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altLang="zh-CN"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b>
                            </m:sSub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zh-CN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𝑐𝑜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zh-CN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1+</m:t>
                        </m:r>
                        <m:sSub>
                          <m:sSubPr>
                            <m:ctrlPr>
                              <a:rPr lang="zh-CN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𝑝</m:t>
                            </m:r>
                          </m:sub>
                        </m:sSub>
                      </m:den>
                    </m:f>
                    <m:r>
                      <a:rPr lang="en-US" altLang="zh-CN"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. </a:t>
                </a:r>
                <a:endPara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矩形 10">
                <a:extLst>
                  <a:ext uri="{FF2B5EF4-FFF2-40B4-BE49-F238E27FC236}">
                    <a16:creationId xmlns:a16="http://schemas.microsoft.com/office/drawing/2014/main" id="{B277162B-1C60-417D-A52F-AF5B504A6D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652" y="3267503"/>
                <a:ext cx="4648200" cy="2829108"/>
              </a:xfrm>
              <a:prstGeom prst="rect">
                <a:avLst/>
              </a:prstGeom>
              <a:blipFill>
                <a:blip r:embed="rId4"/>
                <a:stretch>
                  <a:fillRect l="-786" t="-10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3B1C48E7-7D97-46F6-8E9F-0CC6C77AA25B}"/>
              </a:ext>
            </a:extLst>
          </p:cNvPr>
          <p:cNvGrpSpPr/>
          <p:nvPr/>
        </p:nvGrpSpPr>
        <p:grpSpPr>
          <a:xfrm>
            <a:off x="5138362" y="2912788"/>
            <a:ext cx="6260814" cy="3902984"/>
            <a:chOff x="4899513" y="3101608"/>
            <a:chExt cx="5296955" cy="3222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EC8050B-924E-44BC-808A-ED6D38FC3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61604" y="3558592"/>
              <a:ext cx="3534864" cy="2766008"/>
            </a:xfrm>
            <a:prstGeom prst="rect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B7B7489-4E0F-464A-B4D7-3D0764A62448}"/>
                </a:ext>
              </a:extLst>
            </p:cNvPr>
            <p:cNvGrpSpPr/>
            <p:nvPr/>
          </p:nvGrpSpPr>
          <p:grpSpPr>
            <a:xfrm>
              <a:off x="4899513" y="3101608"/>
              <a:ext cx="3820243" cy="3060566"/>
              <a:chOff x="4899513" y="3101608"/>
              <a:chExt cx="3820243" cy="306056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矩形 5">
                    <a:extLst>
                      <a:ext uri="{FF2B5EF4-FFF2-40B4-BE49-F238E27FC236}">
                        <a16:creationId xmlns:a16="http://schemas.microsoft.com/office/drawing/2014/main" id="{339A5017-DB8F-4628-A32D-2973E3063D9A}"/>
                      </a:ext>
                    </a:extLst>
                  </p:cNvPr>
                  <p:cNvSpPr/>
                  <p:nvPr/>
                </p:nvSpPr>
                <p:spPr>
                  <a:xfrm>
                    <a:off x="4899513" y="3101608"/>
                    <a:ext cx="2194960" cy="45698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zh-CN" altLang="en-US" sz="2200" i="1">
                              <a:latin typeface="Cambria Math" panose="02040503050406030204" pitchFamily="18" charset="0"/>
                            </a:rPr>
                            <m:t>𝑀𝑆𝑅</m:t>
                          </m:r>
                          <m:r>
                            <a:rPr lang="zh-CN" altLang="en-US" sz="2200">
                              <a:latin typeface="Cambria Math" panose="02040503050406030204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zh-CN" altLang="en-US" sz="2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zh-CN" alt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sz="22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zh-CN" altLang="en-US" sz="220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  <m:r>
                                <a:rPr lang="zh-CN" altLang="en-US" sz="2200">
                                  <a:latin typeface="Cambria Math" panose="02040503050406030204" pitchFamily="18" charset="0"/>
                                </a:rPr>
                                <m:t>∙</m:t>
                              </m:r>
                              <m:d>
                                <m:dPr>
                                  <m:ctrlPr>
                                    <a:rPr lang="zh-CN" alt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zh-CN" altLang="en-US" sz="2200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</m:d>
                            </m:e>
                            <m:sup>
                              <m:r>
                                <a:rPr lang="zh-CN" altLang="en-US" sz="22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p>
                          </m:sSup>
                        </m:oMath>
                      </m:oMathPara>
                    </a14:m>
                    <a:endParaRPr lang="zh-CN" altLang="en-US" sz="2200" dirty="0"/>
                  </a:p>
                </p:txBody>
              </p:sp>
            </mc:Choice>
            <mc:Fallback xmlns="">
              <p:sp>
                <p:nvSpPr>
                  <p:cNvPr id="18" name="矩形 5">
                    <a:extLst>
                      <a:ext uri="{FF2B5EF4-FFF2-40B4-BE49-F238E27FC236}">
                        <a16:creationId xmlns:a16="http://schemas.microsoft.com/office/drawing/2014/main" id="{339A5017-DB8F-4628-A32D-2973E3063D9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899513" y="3101608"/>
                    <a:ext cx="2194960" cy="456985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11B7479F-5350-4D13-93B8-015C65873E2B}"/>
                  </a:ext>
                </a:extLst>
              </p:cNvPr>
              <p:cNvCxnSpPr>
                <a:cxnSpLocks/>
                <a:endCxn id="23" idx="1"/>
              </p:cNvCxnSpPr>
              <p:nvPr/>
            </p:nvCxnSpPr>
            <p:spPr>
              <a:xfrm>
                <a:off x="5447265" y="3523721"/>
                <a:ext cx="1214338" cy="141787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7B3F356A-3CCB-4E11-95A0-F9134ACF531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70080" y="3429000"/>
                <a:ext cx="1779937" cy="273317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47C5E1D0-E3FE-4FA7-B1E3-232CB4C05D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57665" y="3280659"/>
                <a:ext cx="1762091" cy="42627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4CBC198-4453-FAEB-D95E-4AD4605EA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BCFE5-F571-4DCF-8907-E4ABB89F290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9486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A366754-A2F4-475B-8217-AB06F5F15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22BF2F0-5264-48F8-8780-73D64DE848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7DC5FF32-A8FD-4F1B-B8D3-3D226716C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itle 3">
            <a:extLst>
              <a:ext uri="{FF2B5EF4-FFF2-40B4-BE49-F238E27FC236}">
                <a16:creationId xmlns:a16="http://schemas.microsoft.com/office/drawing/2014/main" id="{B65023A5-E296-4EA4-9156-67462A16978B}"/>
              </a:ext>
            </a:extLst>
          </p:cNvPr>
          <p:cNvSpPr txBox="1">
            <a:spLocks/>
          </p:cNvSpPr>
          <p:nvPr/>
        </p:nvSpPr>
        <p:spPr>
          <a:xfrm>
            <a:off x="643467" y="321734"/>
            <a:ext cx="10905066" cy="1135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Step 3: </a:t>
            </a:r>
            <a:r>
              <a:rPr lang="en-US" sz="3200" dirty="0"/>
              <a:t>Linking Polynomial Arrival Queue with Macroscopic Volume-Delay Function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2">
                <a:extLst>
                  <a:ext uri="{FF2B5EF4-FFF2-40B4-BE49-F238E27FC236}">
                    <a16:creationId xmlns:a16="http://schemas.microsoft.com/office/drawing/2014/main" id="{8397D185-AAAF-4D8E-AC65-8A445FFBD9FD}"/>
                  </a:ext>
                </a:extLst>
              </p:cNvPr>
              <p:cNvSpPr/>
              <p:nvPr/>
            </p:nvSpPr>
            <p:spPr>
              <a:xfrm>
                <a:off x="691269" y="1463269"/>
                <a:ext cx="11173382" cy="3931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 algn="just">
                  <a:buFont typeface="Wingdings" panose="05000000000000000000" pitchFamily="2" charset="2"/>
                  <a:buChar char="Ø"/>
                </a:pPr>
                <a:r>
                  <a:rPr lang="en-US" altLang="zh-CN" dirty="0">
                    <a:ea typeface="等线" panose="02010600030101010101" pitchFamily="2" charset="-122"/>
                  </a:rPr>
                  <a:t>we create a connection 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𝑤</m:t>
                        </m:r>
                      </m:e>
                      <m:sub>
                        <m:sSub>
                          <m:sSubPr>
                            <m:ctrlPr>
                              <a:rPr lang="zh-CN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altLang="zh-CN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altLang="zh-CN" dirty="0">
                    <a:ea typeface="等线" panose="02010600030101010101" pitchFamily="2" charset="-122"/>
                  </a:rPr>
                  <a:t>(i.e., the longest delay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zh-CN" dirty="0">
                    <a:ea typeface="等线" panose="02010600030101010101" pitchFamily="2" charset="-122"/>
                  </a:rPr>
                  <a:t> compared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𝑐𝑜</m:t>
                        </m:r>
                      </m:sub>
                    </m:sSub>
                  </m:oMath>
                </a14:m>
                <a:r>
                  <a:rPr lang="en-US" altLang="zh-CN" dirty="0">
                    <a:ea typeface="等线" panose="02010600030101010101" pitchFamily="2" charset="-122"/>
                  </a:rPr>
                  <a:t>) and </a:t>
                </a:r>
                <a:r>
                  <a:rPr lang="en-US" altLang="zh-CN" i="1" dirty="0">
                    <a:ea typeface="等线" panose="02010600030101010101" pitchFamily="2" charset="-122"/>
                  </a:rPr>
                  <a:t>P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10" name="矩形 2">
                <a:extLst>
                  <a:ext uri="{FF2B5EF4-FFF2-40B4-BE49-F238E27FC236}">
                    <a16:creationId xmlns:a16="http://schemas.microsoft.com/office/drawing/2014/main" id="{8397D185-AAAF-4D8E-AC65-8A445FFBD9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269" y="1463269"/>
                <a:ext cx="11173382" cy="393121"/>
              </a:xfrm>
              <a:prstGeom prst="rect">
                <a:avLst/>
              </a:prstGeom>
              <a:blipFill>
                <a:blip r:embed="rId2"/>
                <a:stretch>
                  <a:fillRect l="-327" t="-6154" b="-18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3">
                <a:extLst>
                  <a:ext uri="{FF2B5EF4-FFF2-40B4-BE49-F238E27FC236}">
                    <a16:creationId xmlns:a16="http://schemas.microsoft.com/office/drawing/2014/main" id="{C2899C5F-1D12-40DD-84AA-9AA3156B2BDC}"/>
                  </a:ext>
                </a:extLst>
              </p:cNvPr>
              <p:cNvSpPr/>
              <p:nvPr/>
            </p:nvSpPr>
            <p:spPr>
              <a:xfrm>
                <a:off x="898849" y="2051001"/>
                <a:ext cx="7162800" cy="7221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sSub>
                            <m:sSubPr>
                              <m:ctrlPr>
                                <a:rPr lang="zh-CN" alt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zh-CN" altLang="en-US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  <m:r>
                        <a:rPr lang="zh-CN" altLang="en-US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zh-CN" alt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sSub>
                            <m:sSubPr>
                              <m:ctrlPr>
                                <a:rPr lang="zh-CN" alt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zh-CN" altLang="en-US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sub>
                          </m:sSub>
                        </m:den>
                      </m:f>
                      <m:r>
                        <a:rPr lang="zh-CN" altLang="en-US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zh-CN" alt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sSub>
                            <m:sSubPr>
                              <m:ctrlPr>
                                <a:rPr lang="zh-CN" alt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𝑐𝑜</m:t>
                              </m:r>
                            </m:sub>
                          </m:sSub>
                        </m:den>
                      </m:f>
                      <m:r>
                        <a:rPr lang="zh-CN" altLang="en-US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zh-CN" alt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sSub>
                            <m:sSubPr>
                              <m:ctrlPr>
                                <a:rPr lang="zh-CN" alt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𝑐𝑜</m:t>
                              </m:r>
                            </m:sub>
                          </m:sSub>
                        </m:den>
                      </m:f>
                      <m:r>
                        <a:rPr lang="zh-CN" altLang="en-US">
                          <a:latin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zh-CN" alt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zh-CN" alt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𝑐𝑜</m:t>
                                  </m:r>
                                </m:sub>
                              </m:sSub>
                              <m:r>
                                <a:rPr lang="zh-CN" altLang="en-US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zh-CN" alt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zh-CN" altLang="en-US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zh-CN" alt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zh-CN" altLang="en-US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sub>
                              </m:sSub>
                            </m:den>
                          </m:f>
                        </m:e>
                      </m:d>
                      <m:r>
                        <a:rPr lang="zh-CN" altLang="en-US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zh-CN" alt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sSub>
                            <m:sSubPr>
                              <m:ctrlPr>
                                <a:rPr lang="zh-CN" alt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𝑐𝑜</m:t>
                              </m:r>
                            </m:sub>
                          </m:sSub>
                        </m:den>
                      </m:f>
                      <m:r>
                        <a:rPr lang="zh-CN" altLang="en-US">
                          <a:latin typeface="Cambria Math" panose="02040503050406030204" pitchFamily="18" charset="0"/>
                        </a:rPr>
                        <m:t>∙</m:t>
                      </m:r>
                      <m:r>
                        <a:rPr lang="zh-CN" altLang="en-US" i="1">
                          <a:latin typeface="Cambria Math" panose="02040503050406030204" pitchFamily="18" charset="0"/>
                        </a:rPr>
                        <m:t>𝑀𝑆𝑅</m:t>
                      </m:r>
                      <m:r>
                        <a:rPr lang="zh-CN" altLang="en-US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zh-CN" alt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sSub>
                            <m:sSubPr>
                              <m:ctrlPr>
                                <a:rPr lang="zh-CN" alt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𝑐𝑜</m:t>
                              </m:r>
                            </m:sub>
                          </m:sSub>
                        </m:den>
                      </m:f>
                      <m:sSup>
                        <m:sSupPr>
                          <m:ctrlPr>
                            <a:rPr lang="zh-CN" alt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>
                              <a:latin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zh-CN" alt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r>
                            <a:rPr lang="zh-CN" altLang="en-US">
                              <a:latin typeface="Cambria Math" panose="02040503050406030204" pitchFamily="18" charset="0"/>
                            </a:rPr>
                            <m:t>∙</m:t>
                          </m:r>
                          <m:d>
                            <m:dPr>
                              <m:ctrlPr>
                                <a:rPr lang="zh-CN" alt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zh-CN" altLang="en-US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</m:d>
                        </m:e>
                        <m:sup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𝑠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1" name="矩形 3">
                <a:extLst>
                  <a:ext uri="{FF2B5EF4-FFF2-40B4-BE49-F238E27FC236}">
                    <a16:creationId xmlns:a16="http://schemas.microsoft.com/office/drawing/2014/main" id="{C2899C5F-1D12-40DD-84AA-9AA3156B2B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8849" y="2051001"/>
                <a:ext cx="7162800" cy="72212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>
            <a:extLst>
              <a:ext uri="{FF2B5EF4-FFF2-40B4-BE49-F238E27FC236}">
                <a16:creationId xmlns:a16="http://schemas.microsoft.com/office/drawing/2014/main" id="{48D9877C-6DE6-44C0-9B5A-F1C38EBEB1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7735" y="3503130"/>
            <a:ext cx="5409611" cy="3182837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DFBF0484-A1B4-4F87-8436-193961A9D169}"/>
              </a:ext>
            </a:extLst>
          </p:cNvPr>
          <p:cNvSpPr txBox="1"/>
          <p:nvPr/>
        </p:nvSpPr>
        <p:spPr>
          <a:xfrm>
            <a:off x="643467" y="3133798"/>
            <a:ext cx="60942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1800" dirty="0">
                <a:ea typeface="等线" panose="02010600030101010101" pitchFamily="2" charset="-122"/>
              </a:rPr>
              <a:t>Time-dependent speed can be derived as follows:</a:t>
            </a:r>
            <a:endParaRPr lang="zh-CN" altLang="en-US" sz="18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E2E8E76-5CEA-1C28-A904-B2CACBF4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BCFE5-F571-4DCF-8907-E4ABB89F290B}" type="slidenum">
              <a:rPr lang="en-US" smtClean="0"/>
              <a:t>23</a:t>
            </a:fld>
            <a:endParaRPr 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F907B01-A029-E9FB-B411-E1BBFD1E24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974" y="3732532"/>
            <a:ext cx="2733675" cy="600075"/>
          </a:xfrm>
          <a:prstGeom prst="rect">
            <a:avLst/>
          </a:prstGeom>
        </p:spPr>
      </p:pic>
      <p:sp>
        <p:nvSpPr>
          <p:cNvPr id="4" name="文本框 14">
            <a:extLst>
              <a:ext uri="{FF2B5EF4-FFF2-40B4-BE49-F238E27FC236}">
                <a16:creationId xmlns:a16="http://schemas.microsoft.com/office/drawing/2014/main" id="{E9E25499-9BD0-45C4-CF6C-5E4170DCF779}"/>
              </a:ext>
            </a:extLst>
          </p:cNvPr>
          <p:cNvSpPr txBox="1"/>
          <p:nvPr/>
        </p:nvSpPr>
        <p:spPr>
          <a:xfrm>
            <a:off x="491177" y="4225787"/>
            <a:ext cx="2501268" cy="312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time-dependent queue</a:t>
            </a:r>
          </a:p>
        </p:txBody>
      </p:sp>
      <p:pic>
        <p:nvPicPr>
          <p:cNvPr id="5" name="图片 3">
            <a:extLst>
              <a:ext uri="{FF2B5EF4-FFF2-40B4-BE49-F238E27FC236}">
                <a16:creationId xmlns:a16="http://schemas.microsoft.com/office/drawing/2014/main" id="{3A84E1C1-70B2-9893-5E37-5A8CA31ADD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349" y="4911727"/>
            <a:ext cx="2828925" cy="590550"/>
          </a:xfrm>
          <a:prstGeom prst="rect">
            <a:avLst/>
          </a:prstGeom>
        </p:spPr>
      </p:pic>
      <p:sp>
        <p:nvSpPr>
          <p:cNvPr id="6" name="文本框 15">
            <a:extLst>
              <a:ext uri="{FF2B5EF4-FFF2-40B4-BE49-F238E27FC236}">
                <a16:creationId xmlns:a16="http://schemas.microsoft.com/office/drawing/2014/main" id="{3A70CA46-EB82-B23A-83DF-3C605A08099F}"/>
              </a:ext>
            </a:extLst>
          </p:cNvPr>
          <p:cNvSpPr txBox="1"/>
          <p:nvPr/>
        </p:nvSpPr>
        <p:spPr>
          <a:xfrm>
            <a:off x="491177" y="5494427"/>
            <a:ext cx="2501268" cy="312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time-dependent delay</a:t>
            </a:r>
          </a:p>
        </p:txBody>
      </p:sp>
      <p:pic>
        <p:nvPicPr>
          <p:cNvPr id="7" name="图片 4">
            <a:extLst>
              <a:ext uri="{FF2B5EF4-FFF2-40B4-BE49-F238E27FC236}">
                <a16:creationId xmlns:a16="http://schemas.microsoft.com/office/drawing/2014/main" id="{6D1F33AF-84BC-61F1-9E92-27BADB4033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95958" y="4111956"/>
            <a:ext cx="1685925" cy="762000"/>
          </a:xfrm>
          <a:prstGeom prst="rect">
            <a:avLst/>
          </a:prstGeom>
        </p:spPr>
      </p:pic>
      <p:sp>
        <p:nvSpPr>
          <p:cNvPr id="8" name="文本框 17">
            <a:extLst>
              <a:ext uri="{FF2B5EF4-FFF2-40B4-BE49-F238E27FC236}">
                <a16:creationId xmlns:a16="http://schemas.microsoft.com/office/drawing/2014/main" id="{141A40C6-CCD0-1603-A37D-4EC45F61FC99}"/>
              </a:ext>
            </a:extLst>
          </p:cNvPr>
          <p:cNvSpPr txBox="1"/>
          <p:nvPr/>
        </p:nvSpPr>
        <p:spPr>
          <a:xfrm>
            <a:off x="4788286" y="4861629"/>
            <a:ext cx="2501268" cy="312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time-dependent speed</a:t>
            </a:r>
          </a:p>
        </p:txBody>
      </p:sp>
      <p:cxnSp>
        <p:nvCxnSpPr>
          <p:cNvPr id="9" name="直接箭头连接符 6">
            <a:extLst>
              <a:ext uri="{FF2B5EF4-FFF2-40B4-BE49-F238E27FC236}">
                <a16:creationId xmlns:a16="http://schemas.microsoft.com/office/drawing/2014/main" id="{C0A77D1D-562A-2FC9-A665-0DBE2E8FB24C}"/>
              </a:ext>
            </a:extLst>
          </p:cNvPr>
          <p:cNvCxnSpPr/>
          <p:nvPr/>
        </p:nvCxnSpPr>
        <p:spPr>
          <a:xfrm>
            <a:off x="3282005" y="4169534"/>
            <a:ext cx="1569720" cy="3352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直接箭头连接符 8">
            <a:extLst>
              <a:ext uri="{FF2B5EF4-FFF2-40B4-BE49-F238E27FC236}">
                <a16:creationId xmlns:a16="http://schemas.microsoft.com/office/drawing/2014/main" id="{227D1F08-0841-C940-D545-2E2EE4BD11C9}"/>
              </a:ext>
            </a:extLst>
          </p:cNvPr>
          <p:cNvCxnSpPr/>
          <p:nvPr/>
        </p:nvCxnSpPr>
        <p:spPr>
          <a:xfrm flipV="1">
            <a:off x="3224852" y="4801994"/>
            <a:ext cx="1657353" cy="6172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3612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A366754-A2F4-475B-8217-AB06F5F15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22BF2F0-5264-48F8-8780-73D64DE848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7DC5FF32-A8FD-4F1B-B8D3-3D226716C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itle 3">
            <a:extLst>
              <a:ext uri="{FF2B5EF4-FFF2-40B4-BE49-F238E27FC236}">
                <a16:creationId xmlns:a16="http://schemas.microsoft.com/office/drawing/2014/main" id="{B65023A5-E296-4EA4-9156-67462A16978B}"/>
              </a:ext>
            </a:extLst>
          </p:cNvPr>
          <p:cNvSpPr txBox="1">
            <a:spLocks/>
          </p:cNvSpPr>
          <p:nvPr/>
        </p:nvSpPr>
        <p:spPr>
          <a:xfrm>
            <a:off x="643467" y="321734"/>
            <a:ext cx="10905066" cy="1135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Step 4: Linking Polynomial Arrival Queue with Macroscopic Volume-Delay Function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E2E8E76-5CEA-1C28-A904-B2CACBF4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BCFE5-F571-4DCF-8907-E4ABB89F290B}" type="slidenum">
              <a:rPr lang="en-US" smtClean="0"/>
              <a:t>24</a:t>
            </a:fld>
            <a:endParaRPr lang="en-US"/>
          </a:p>
        </p:txBody>
      </p:sp>
      <p:sp>
        <p:nvSpPr>
          <p:cNvPr id="18" name="文本框 26">
            <a:extLst>
              <a:ext uri="{FF2B5EF4-FFF2-40B4-BE49-F238E27FC236}">
                <a16:creationId xmlns:a16="http://schemas.microsoft.com/office/drawing/2014/main" id="{4C199454-8281-161E-F148-A401E878140B}"/>
              </a:ext>
            </a:extLst>
          </p:cNvPr>
          <p:cNvSpPr txBox="1"/>
          <p:nvPr/>
        </p:nvSpPr>
        <p:spPr>
          <a:xfrm>
            <a:off x="7013255" y="2003585"/>
            <a:ext cx="3194688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Generate </a:t>
            </a:r>
            <a:r>
              <a:rPr lang="en-US" altLang="zh-CN" dirty="0">
                <a:solidFill>
                  <a:srgbClr val="000000"/>
                </a:solidFill>
                <a:latin typeface="Calibri" panose="020F050202020403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average speed</a:t>
            </a:r>
            <a:endParaRPr lang="en-US" dirty="0">
              <a:solidFill>
                <a:srgbClr val="000000"/>
              </a:solidFill>
              <a:latin typeface="Calibri" panose="020F050202020403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3" name="图片 5">
            <a:extLst>
              <a:ext uri="{FF2B5EF4-FFF2-40B4-BE49-F238E27FC236}">
                <a16:creationId xmlns:a16="http://schemas.microsoft.com/office/drawing/2014/main" id="{FAA1B05D-745B-194B-014A-F75FEF80DE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9362" y="2496544"/>
            <a:ext cx="4562475" cy="2238375"/>
          </a:xfrm>
          <a:prstGeom prst="rect">
            <a:avLst/>
          </a:prstGeom>
        </p:spPr>
      </p:pic>
      <p:pic>
        <p:nvPicPr>
          <p:cNvPr id="25" name="图片 7">
            <a:extLst>
              <a:ext uri="{FF2B5EF4-FFF2-40B4-BE49-F238E27FC236}">
                <a16:creationId xmlns:a16="http://schemas.microsoft.com/office/drawing/2014/main" id="{DA5187CD-17DA-DE2A-B19A-1BCECE96E5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0571" y="2223654"/>
            <a:ext cx="2790825" cy="619125"/>
          </a:xfrm>
          <a:prstGeom prst="rect">
            <a:avLst/>
          </a:prstGeom>
        </p:spPr>
      </p:pic>
      <p:sp>
        <p:nvSpPr>
          <p:cNvPr id="26" name="文本框 16">
            <a:extLst>
              <a:ext uri="{FF2B5EF4-FFF2-40B4-BE49-F238E27FC236}">
                <a16:creationId xmlns:a16="http://schemas.microsoft.com/office/drawing/2014/main" id="{899EEC84-DF14-14B3-20DB-B43AC3AB6DA1}"/>
              </a:ext>
            </a:extLst>
          </p:cNvPr>
          <p:cNvSpPr txBox="1"/>
          <p:nvPr/>
        </p:nvSpPr>
        <p:spPr>
          <a:xfrm>
            <a:off x="1268639" y="1668682"/>
            <a:ext cx="3194688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Generate </a:t>
            </a:r>
            <a:r>
              <a:rPr lang="en-US" altLang="zh-CN" dirty="0">
                <a:solidFill>
                  <a:srgbClr val="000000"/>
                </a:solidFill>
                <a:latin typeface="Calibri" panose="020F050202020403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average delay</a:t>
            </a:r>
            <a:endParaRPr lang="en-US" dirty="0">
              <a:solidFill>
                <a:srgbClr val="000000"/>
              </a:solidFill>
              <a:latin typeface="Calibri" panose="020F050202020403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7" name="图片 9">
            <a:extLst>
              <a:ext uri="{FF2B5EF4-FFF2-40B4-BE49-F238E27FC236}">
                <a16:creationId xmlns:a16="http://schemas.microsoft.com/office/drawing/2014/main" id="{815CA643-25EB-7B83-4CD3-378D26366D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3483" y="4930687"/>
            <a:ext cx="1905000" cy="619125"/>
          </a:xfrm>
          <a:prstGeom prst="rect">
            <a:avLst/>
          </a:prstGeom>
        </p:spPr>
      </p:pic>
      <p:sp>
        <p:nvSpPr>
          <p:cNvPr id="28" name="文本框 18">
            <a:extLst>
              <a:ext uri="{FF2B5EF4-FFF2-40B4-BE49-F238E27FC236}">
                <a16:creationId xmlns:a16="http://schemas.microsoft.com/office/drawing/2014/main" id="{EBB1487A-EDD8-A4FF-233D-AC0BD576EA5D}"/>
              </a:ext>
            </a:extLst>
          </p:cNvPr>
          <p:cNvSpPr txBox="1"/>
          <p:nvPr/>
        </p:nvSpPr>
        <p:spPr>
          <a:xfrm>
            <a:off x="1268639" y="4375716"/>
            <a:ext cx="3194688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Transition ratio</a:t>
            </a:r>
          </a:p>
        </p:txBody>
      </p:sp>
      <p:pic>
        <p:nvPicPr>
          <p:cNvPr id="29" name="图片 10">
            <a:extLst>
              <a:ext uri="{FF2B5EF4-FFF2-40B4-BE49-F238E27FC236}">
                <a16:creationId xmlns:a16="http://schemas.microsoft.com/office/drawing/2014/main" id="{CC64E94B-E223-B662-43E3-213909932C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458" y="3577171"/>
            <a:ext cx="4591050" cy="619125"/>
          </a:xfrm>
          <a:prstGeom prst="rect">
            <a:avLst/>
          </a:prstGeom>
        </p:spPr>
      </p:pic>
      <p:sp>
        <p:nvSpPr>
          <p:cNvPr id="30" name="文本框 20">
            <a:extLst>
              <a:ext uri="{FF2B5EF4-FFF2-40B4-BE49-F238E27FC236}">
                <a16:creationId xmlns:a16="http://schemas.microsoft.com/office/drawing/2014/main" id="{5C544C70-1CD2-7A25-F24F-581CFFBCEA91}"/>
              </a:ext>
            </a:extLst>
          </p:cNvPr>
          <p:cNvSpPr txBox="1"/>
          <p:nvPr/>
        </p:nvSpPr>
        <p:spPr>
          <a:xfrm>
            <a:off x="1268639" y="3022199"/>
            <a:ext cx="3194688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Generate </a:t>
            </a:r>
            <a:r>
              <a:rPr lang="en-US" altLang="zh-CN" dirty="0">
                <a:solidFill>
                  <a:srgbClr val="000000"/>
                </a:solidFill>
                <a:latin typeface="Calibri" panose="020F050202020403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largest delay</a:t>
            </a:r>
            <a:endParaRPr lang="en-US" dirty="0">
              <a:solidFill>
                <a:srgbClr val="000000"/>
              </a:solidFill>
              <a:latin typeface="Calibri" panose="020F050202020403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cxnSp>
        <p:nvCxnSpPr>
          <p:cNvPr id="32" name="直接箭头连接符 12">
            <a:extLst>
              <a:ext uri="{FF2B5EF4-FFF2-40B4-BE49-F238E27FC236}">
                <a16:creationId xmlns:a16="http://schemas.microsoft.com/office/drawing/2014/main" id="{9E4BF624-810B-404E-CB4F-11356714BE4E}"/>
              </a:ext>
            </a:extLst>
          </p:cNvPr>
          <p:cNvCxnSpPr/>
          <p:nvPr/>
        </p:nvCxnSpPr>
        <p:spPr>
          <a:xfrm>
            <a:off x="4888747" y="2504218"/>
            <a:ext cx="1191491" cy="5564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直接箭头连接符 21">
            <a:extLst>
              <a:ext uri="{FF2B5EF4-FFF2-40B4-BE49-F238E27FC236}">
                <a16:creationId xmlns:a16="http://schemas.microsoft.com/office/drawing/2014/main" id="{9C36504F-519F-264A-6AC1-3541A2C06AC2}"/>
              </a:ext>
            </a:extLst>
          </p:cNvPr>
          <p:cNvCxnSpPr/>
          <p:nvPr/>
        </p:nvCxnSpPr>
        <p:spPr>
          <a:xfrm flipV="1">
            <a:off x="5243511" y="3577171"/>
            <a:ext cx="836727" cy="4305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直接箭头连接符 23">
            <a:extLst>
              <a:ext uri="{FF2B5EF4-FFF2-40B4-BE49-F238E27FC236}">
                <a16:creationId xmlns:a16="http://schemas.microsoft.com/office/drawing/2014/main" id="{6564D8F7-4CC9-FCF7-6E4A-BAF57C4F3469}"/>
              </a:ext>
            </a:extLst>
          </p:cNvPr>
          <p:cNvCxnSpPr/>
          <p:nvPr/>
        </p:nvCxnSpPr>
        <p:spPr>
          <a:xfrm flipV="1">
            <a:off x="4261396" y="4196296"/>
            <a:ext cx="1985097" cy="11231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76227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A366754-A2F4-475B-8217-AB06F5F15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22BF2F0-5264-48F8-8780-73D64DE848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7DC5FF32-A8FD-4F1B-B8D3-3D226716C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itle 3">
            <a:extLst>
              <a:ext uri="{FF2B5EF4-FFF2-40B4-BE49-F238E27FC236}">
                <a16:creationId xmlns:a16="http://schemas.microsoft.com/office/drawing/2014/main" id="{B65023A5-E296-4EA4-9156-67462A16978B}"/>
              </a:ext>
            </a:extLst>
          </p:cNvPr>
          <p:cNvSpPr txBox="1">
            <a:spLocks/>
          </p:cNvSpPr>
          <p:nvPr/>
        </p:nvSpPr>
        <p:spPr>
          <a:xfrm>
            <a:off x="643467" y="321734"/>
            <a:ext cx="10905066" cy="1135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A case study of Phoenix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F5A178-2C29-480E-962E-4CA9AC7E66FB}"/>
              </a:ext>
            </a:extLst>
          </p:cNvPr>
          <p:cNvSpPr txBox="1"/>
          <p:nvPr/>
        </p:nvSpPr>
        <p:spPr>
          <a:xfrm>
            <a:off x="771525" y="1670241"/>
            <a:ext cx="8019184" cy="8788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800" dirty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Case study 1: Individual locations along a freeway corridor in Phoenix, Arizona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 dirty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7:00-21:00 as one analysis period 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7286DDF-9EED-4E02-BD9C-8CBF674823F5}"/>
              </a:ext>
            </a:extLst>
          </p:cNvPr>
          <p:cNvSpPr txBox="1"/>
          <p:nvPr/>
        </p:nvSpPr>
        <p:spPr>
          <a:xfrm>
            <a:off x="2621107" y="5628141"/>
            <a:ext cx="6094268" cy="458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254000"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kern="100" dirty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Phoenix I-10 freeway corridor and the four detectors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7142E71-040E-4C83-97EA-A73F623DCD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3468" y="2837361"/>
            <a:ext cx="1507778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1C399540-B4B7-4022-A86A-D12DC590F7E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6649043"/>
              </p:ext>
            </p:extLst>
          </p:nvPr>
        </p:nvGraphicFramePr>
        <p:xfrm>
          <a:off x="643467" y="2837361"/>
          <a:ext cx="11259941" cy="2598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4" r:id="rId3" imgW="17548825" imgH="4046149" progId="Visio.Drawing.15">
                  <p:embed/>
                </p:oleObj>
              </mc:Choice>
              <mc:Fallback>
                <p:oleObj r:id="rId3" imgW="17548825" imgH="4046149" progId="Visio.Drawing.15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3467" y="2837361"/>
                        <a:ext cx="11259941" cy="25988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A1278CD-1AEB-5D14-6938-9AB00B9D8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BCFE5-F571-4DCF-8907-E4ABB89F290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6687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A366754-A2F4-475B-8217-AB06F5F15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22BF2F0-5264-48F8-8780-73D64DE848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7DC5FF32-A8FD-4F1B-B8D3-3D226716C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itle 3">
            <a:extLst>
              <a:ext uri="{FF2B5EF4-FFF2-40B4-BE49-F238E27FC236}">
                <a16:creationId xmlns:a16="http://schemas.microsoft.com/office/drawing/2014/main" id="{B65023A5-E296-4EA4-9156-67462A16978B}"/>
              </a:ext>
            </a:extLst>
          </p:cNvPr>
          <p:cNvSpPr txBox="1">
            <a:spLocks/>
          </p:cNvSpPr>
          <p:nvPr/>
        </p:nvSpPr>
        <p:spPr>
          <a:xfrm>
            <a:off x="643467" y="321734"/>
            <a:ext cx="10905066" cy="1135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Results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7142E71-040E-4C83-97EA-A73F623DCD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3468" y="2837361"/>
            <a:ext cx="1507778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A0210097-1A07-444D-9241-3DF5ACB483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1926" y="360860"/>
            <a:ext cx="1363470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1626C0A4-A34E-461B-B71B-996AE485FC6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8927815"/>
              </p:ext>
            </p:extLst>
          </p:nvPr>
        </p:nvGraphicFramePr>
        <p:xfrm>
          <a:off x="2451926" y="360860"/>
          <a:ext cx="7288148" cy="55993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8" r:id="rId3" imgW="11597569" imgH="8930608" progId="Visio.Drawing.15">
                  <p:embed/>
                </p:oleObj>
              </mc:Choice>
              <mc:Fallback>
                <p:oleObj r:id="rId3" imgW="11597569" imgH="8930608" progId="Visio.Drawing.15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51926" y="360860"/>
                        <a:ext cx="7288148" cy="559936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427E3B8A-CDE1-4F05-A869-17B4CC465B41}"/>
              </a:ext>
            </a:extLst>
          </p:cNvPr>
          <p:cNvSpPr txBox="1"/>
          <p:nvPr/>
        </p:nvSpPr>
        <p:spPr>
          <a:xfrm>
            <a:off x="1589481" y="6166934"/>
            <a:ext cx="94647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Volume-speed scatters of entire year’s data (from 7:00 to 21:00 ) and calibrated traffic flow model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C9E0A5-359A-0769-F522-A559AD4D9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BCFE5-F571-4DCF-8907-E4ABB89F290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6622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A366754-A2F4-475B-8217-AB06F5F15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22BF2F0-5264-48F8-8780-73D64DE848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7DC5FF32-A8FD-4F1B-B8D3-3D226716C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itle 3">
            <a:extLst>
              <a:ext uri="{FF2B5EF4-FFF2-40B4-BE49-F238E27FC236}">
                <a16:creationId xmlns:a16="http://schemas.microsoft.com/office/drawing/2014/main" id="{B65023A5-E296-4EA4-9156-67462A16978B}"/>
              </a:ext>
            </a:extLst>
          </p:cNvPr>
          <p:cNvSpPr txBox="1">
            <a:spLocks/>
          </p:cNvSpPr>
          <p:nvPr/>
        </p:nvSpPr>
        <p:spPr>
          <a:xfrm>
            <a:off x="643467" y="321734"/>
            <a:ext cx="10905066" cy="1135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Results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B9949CB2-B30C-46CD-AF31-1B1CB49ED3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5819" y="321733"/>
            <a:ext cx="1361165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9BF0E6E1-1A17-4432-9DAF-C5C81CC48EA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8028729"/>
              </p:ext>
            </p:extLst>
          </p:nvPr>
        </p:nvGraphicFramePr>
        <p:xfrm>
          <a:off x="2545820" y="321734"/>
          <a:ext cx="6972253" cy="57563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2" r:id="rId3" imgW="11338560" imgH="9364688" progId="Visio.Drawing.15">
                  <p:embed/>
                </p:oleObj>
              </mc:Choice>
              <mc:Fallback>
                <p:oleObj r:id="rId3" imgW="11338560" imgH="9364688" progId="Visio.Drawing.15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45820" y="321734"/>
                        <a:ext cx="6972253" cy="575635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EB6E85DB-450F-43C9-9233-1AEAEEB0DD5A}"/>
              </a:ext>
            </a:extLst>
          </p:cNvPr>
          <p:cNvSpPr txBox="1"/>
          <p:nvPr/>
        </p:nvSpPr>
        <p:spPr>
          <a:xfrm>
            <a:off x="1189071" y="6249745"/>
            <a:ext cx="100302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Calibration results of step 2 calibration that links congestion duration to the magnitude of speed reduction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130FB2-F1DB-B280-1781-2914C0A3C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BCFE5-F571-4DCF-8907-E4ABB89F290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171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A366754-A2F4-475B-8217-AB06F5F15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22BF2F0-5264-48F8-8780-73D64DE848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7DC5FF32-A8FD-4F1B-B8D3-3D226716C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itle 3">
            <a:extLst>
              <a:ext uri="{FF2B5EF4-FFF2-40B4-BE49-F238E27FC236}">
                <a16:creationId xmlns:a16="http://schemas.microsoft.com/office/drawing/2014/main" id="{B65023A5-E296-4EA4-9156-67462A16978B}"/>
              </a:ext>
            </a:extLst>
          </p:cNvPr>
          <p:cNvSpPr txBox="1">
            <a:spLocks/>
          </p:cNvSpPr>
          <p:nvPr/>
        </p:nvSpPr>
        <p:spPr>
          <a:xfrm>
            <a:off x="643467" y="321734"/>
            <a:ext cx="10905066" cy="1135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Results</a:t>
            </a:r>
          </a:p>
        </p:txBody>
      </p:sp>
      <p:graphicFrame>
        <p:nvGraphicFramePr>
          <p:cNvPr id="10" name="对象 2">
            <a:extLst>
              <a:ext uri="{FF2B5EF4-FFF2-40B4-BE49-F238E27FC236}">
                <a16:creationId xmlns:a16="http://schemas.microsoft.com/office/drawing/2014/main" id="{CD3D75E7-D388-4CC2-91D6-2D815115323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43200" y="433551"/>
          <a:ext cx="6851650" cy="562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6" name="Visio" r:id="rId3" imgW="11460196" imgH="9395389" progId="Visio.Drawing.15">
                  <p:embed/>
                </p:oleObj>
              </mc:Choice>
              <mc:Fallback>
                <p:oleObj name="Visio" r:id="rId3" imgW="11460196" imgH="9395389" progId="Visio.Drawing.15">
                  <p:embed/>
                  <p:pic>
                    <p:nvPicPr>
                      <p:cNvPr id="3" name="对象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433551"/>
                        <a:ext cx="6851650" cy="5626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矩形 3">
            <a:extLst>
              <a:ext uri="{FF2B5EF4-FFF2-40B4-BE49-F238E27FC236}">
                <a16:creationId xmlns:a16="http://schemas.microsoft.com/office/drawing/2014/main" id="{D7403BDA-66E1-4FA0-8302-642107C9A434}"/>
              </a:ext>
            </a:extLst>
          </p:cNvPr>
          <p:cNvSpPr/>
          <p:nvPr/>
        </p:nvSpPr>
        <p:spPr>
          <a:xfrm>
            <a:off x="1743653" y="6054984"/>
            <a:ext cx="8850744" cy="506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54000"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2000" kern="100" dirty="0">
                <a:ea typeface="等线" panose="02010600030101010101" pitchFamily="2" charset="-122"/>
              </a:rPr>
              <a:t>Curves between D/C ratio and average speed during congestion duration </a:t>
            </a:r>
            <a:endParaRPr lang="zh-CN" altLang="zh-CN" sz="2000" kern="100" dirty="0">
              <a:ea typeface="等线" panose="02010600030101010101" pitchFamily="2" charset="-122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3D0B27A-D3E8-98FB-DB19-C24D9060F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BCFE5-F571-4DCF-8907-E4ABB89F290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3858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A366754-A2F4-475B-8217-AB06F5F15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22BF2F0-5264-48F8-8780-73D64DE848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7DC5FF32-A8FD-4F1B-B8D3-3D226716C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itle 3">
            <a:extLst>
              <a:ext uri="{FF2B5EF4-FFF2-40B4-BE49-F238E27FC236}">
                <a16:creationId xmlns:a16="http://schemas.microsoft.com/office/drawing/2014/main" id="{B65023A5-E296-4EA4-9156-67462A16978B}"/>
              </a:ext>
            </a:extLst>
          </p:cNvPr>
          <p:cNvSpPr txBox="1">
            <a:spLocks/>
          </p:cNvSpPr>
          <p:nvPr/>
        </p:nvSpPr>
        <p:spPr>
          <a:xfrm>
            <a:off x="643467" y="321734"/>
            <a:ext cx="10905066" cy="1135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Results</a:t>
            </a:r>
          </a:p>
        </p:txBody>
      </p:sp>
      <p:pic>
        <p:nvPicPr>
          <p:cNvPr id="18" name="Picture 21">
            <a:extLst>
              <a:ext uri="{FF2B5EF4-FFF2-40B4-BE49-F238E27FC236}">
                <a16:creationId xmlns:a16="http://schemas.microsoft.com/office/drawing/2014/main" id="{C3666EF1-15D4-4C04-B2C0-FD057541AA5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700238"/>
            <a:ext cx="3618722" cy="2286000"/>
          </a:xfrm>
          <a:prstGeom prst="rect">
            <a:avLst/>
          </a:prstGeom>
          <a:noFill/>
        </p:spPr>
      </p:pic>
      <p:pic>
        <p:nvPicPr>
          <p:cNvPr id="22" name="Picture 20">
            <a:extLst>
              <a:ext uri="{FF2B5EF4-FFF2-40B4-BE49-F238E27FC236}">
                <a16:creationId xmlns:a16="http://schemas.microsoft.com/office/drawing/2014/main" id="{BCA5D347-43C8-4A4B-BA8F-A8F51E2AA08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476" y="685801"/>
            <a:ext cx="3938914" cy="2217821"/>
          </a:xfrm>
          <a:prstGeom prst="rect">
            <a:avLst/>
          </a:prstGeom>
          <a:noFill/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D74782A-C1CF-44B1-A4A3-A51865790500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322" y="3591025"/>
            <a:ext cx="3733800" cy="2362200"/>
          </a:xfrm>
          <a:prstGeom prst="rect">
            <a:avLst/>
          </a:prstGeom>
          <a:noFill/>
        </p:spPr>
      </p:pic>
      <p:pic>
        <p:nvPicPr>
          <p:cNvPr id="24" name="Picture 26">
            <a:extLst>
              <a:ext uri="{FF2B5EF4-FFF2-40B4-BE49-F238E27FC236}">
                <a16:creationId xmlns:a16="http://schemas.microsoft.com/office/drawing/2014/main" id="{E8A5616E-B348-4056-BD36-5B7BAA681018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862" y="3506253"/>
            <a:ext cx="3944529" cy="2446973"/>
          </a:xfrm>
          <a:prstGeom prst="rect">
            <a:avLst/>
          </a:prstGeom>
          <a:noFill/>
        </p:spPr>
      </p:pic>
      <p:sp>
        <p:nvSpPr>
          <p:cNvPr id="25" name="矩形 1">
            <a:extLst>
              <a:ext uri="{FF2B5EF4-FFF2-40B4-BE49-F238E27FC236}">
                <a16:creationId xmlns:a16="http://schemas.microsoft.com/office/drawing/2014/main" id="{A4E00944-C0F4-42DE-B7CB-4CB1751D5AC9}"/>
              </a:ext>
            </a:extLst>
          </p:cNvPr>
          <p:cNvSpPr/>
          <p:nvPr/>
        </p:nvSpPr>
        <p:spPr>
          <a:xfrm>
            <a:off x="1969594" y="2938912"/>
            <a:ext cx="38084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/>
              <a:t>Observed time-dependent mean speed and estimated speed at detector ID 87 on Monday</a:t>
            </a:r>
            <a:endParaRPr lang="zh-CN" altLang="en-US" sz="1400" dirty="0"/>
          </a:p>
        </p:txBody>
      </p:sp>
      <p:sp>
        <p:nvSpPr>
          <p:cNvPr id="26" name="矩形 4">
            <a:extLst>
              <a:ext uri="{FF2B5EF4-FFF2-40B4-BE49-F238E27FC236}">
                <a16:creationId xmlns:a16="http://schemas.microsoft.com/office/drawing/2014/main" id="{9269B1FD-5D0D-4556-92F0-B7EB3FB5642A}"/>
              </a:ext>
            </a:extLst>
          </p:cNvPr>
          <p:cNvSpPr/>
          <p:nvPr/>
        </p:nvSpPr>
        <p:spPr>
          <a:xfrm>
            <a:off x="6302862" y="2981425"/>
            <a:ext cx="39445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/>
              <a:t>Observed time-dependent mean speed and estimated speed at detector ID 87 on Tuesday</a:t>
            </a:r>
            <a:endParaRPr lang="zh-CN" altLang="en-US" sz="1400" dirty="0"/>
          </a:p>
        </p:txBody>
      </p:sp>
      <p:sp>
        <p:nvSpPr>
          <p:cNvPr id="27" name="矩形 10">
            <a:extLst>
              <a:ext uri="{FF2B5EF4-FFF2-40B4-BE49-F238E27FC236}">
                <a16:creationId xmlns:a16="http://schemas.microsoft.com/office/drawing/2014/main" id="{09482CE8-CE86-4971-A643-2186E24E130A}"/>
              </a:ext>
            </a:extLst>
          </p:cNvPr>
          <p:cNvSpPr/>
          <p:nvPr/>
        </p:nvSpPr>
        <p:spPr>
          <a:xfrm>
            <a:off x="1710567" y="5953225"/>
            <a:ext cx="41973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27000" algn="ctr">
              <a:spcBef>
                <a:spcPts val="600"/>
              </a:spcBef>
              <a:spcAft>
                <a:spcPts val="600"/>
              </a:spcAft>
            </a:pPr>
            <a:r>
              <a:rPr lang="en-US" altLang="zh-CN" sz="1400" dirty="0"/>
              <a:t>Observed time-dependent mean speed and estimated speed at detector ID 87 on Wednesday</a:t>
            </a:r>
            <a:endParaRPr lang="zh-CN" altLang="zh-CN" sz="1400" dirty="0"/>
          </a:p>
        </p:txBody>
      </p:sp>
      <p:sp>
        <p:nvSpPr>
          <p:cNvPr id="28" name="矩形 11">
            <a:extLst>
              <a:ext uri="{FF2B5EF4-FFF2-40B4-BE49-F238E27FC236}">
                <a16:creationId xmlns:a16="http://schemas.microsoft.com/office/drawing/2014/main" id="{AABE2BCE-363A-470B-B312-371369D842E4}"/>
              </a:ext>
            </a:extLst>
          </p:cNvPr>
          <p:cNvSpPr/>
          <p:nvPr/>
        </p:nvSpPr>
        <p:spPr>
          <a:xfrm>
            <a:off x="6139633" y="5955875"/>
            <a:ext cx="45407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ea typeface="等线" panose="02010600030101010101" pitchFamily="2" charset="-122"/>
              </a:rPr>
              <a:t>Observed time-dependent mean speed and estimated speed at location with detector ID 87 on Thursday</a:t>
            </a:r>
            <a:endParaRPr lang="zh-CN" altLang="en-US" sz="14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2E33C1A-7115-523D-789F-F42B03B0B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BCFE5-F571-4DCF-8907-E4ABB89F290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0067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Learning Objectives</a:t>
            </a:r>
            <a:endParaRPr lang="en-US" sz="3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280B5E-14B0-402C-B013-F44EE3DD848D}"/>
              </a:ext>
            </a:extLst>
          </p:cNvPr>
          <p:cNvSpPr>
            <a:spLocks noGrp="1"/>
          </p:cNvSpPr>
          <p:nvPr/>
        </p:nvSpPr>
        <p:spPr bwMode="auto">
          <a:xfrm>
            <a:off x="670705" y="1577515"/>
            <a:ext cx="10100733" cy="4393982"/>
          </a:xfrm>
          <a:prstGeom prst="rect">
            <a:avLst/>
          </a:prstGeom>
        </p:spPr>
        <p:txBody>
          <a:bodyPr vert="horz" lIns="91440" tIns="45720" rIns="91440" bIns="45720" numCol="1" rtlCol="0" anchorCtr="0" compatLnSpc="1">
            <a:normAutofit lnSpcReduction="10000"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+mj-lt"/>
              <a:buAutoNum type="arabicPeriod"/>
            </a:pPr>
            <a:r>
              <a:rPr lang="en-US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Understand how widely-used </a:t>
            </a:r>
            <a:r>
              <a:rPr lang="en-US" sz="2000" b="0" i="0" dirty="0">
                <a:solidFill>
                  <a:srgbClr val="222222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volume-delay BPR function </a:t>
            </a:r>
            <a:r>
              <a:rPr lang="en-US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can be interpreted from queueing analysis model, especially when demand &gt; capacity</a:t>
            </a:r>
          </a:p>
          <a:p>
            <a:pPr>
              <a:buFont typeface="+mj-lt"/>
              <a:buAutoNum type="arabicPeriod"/>
            </a:pPr>
            <a:endParaRPr lang="en-US" sz="2000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>
              <a:buFont typeface="+mj-lt"/>
              <a:buAutoNum type="arabicPeriod"/>
            </a:pPr>
            <a:r>
              <a:rPr lang="en-US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Understand opportunities of improving  highway assignment modeling accuracy by </a:t>
            </a:r>
            <a:r>
              <a:rPr lang="en-US" sz="2000" b="0" i="0" dirty="0">
                <a:solidFill>
                  <a:srgbClr val="222222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using speed and count data </a:t>
            </a:r>
            <a:r>
              <a:rPr lang="en-US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in supply-side calibration</a:t>
            </a:r>
          </a:p>
          <a:p>
            <a:pPr>
              <a:buFont typeface="+mj-lt"/>
              <a:buAutoNum type="arabicPeriod"/>
            </a:pPr>
            <a:endParaRPr lang="en-US" sz="2000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>
              <a:buFont typeface="+mj-lt"/>
              <a:buAutoNum type="arabicPeriod"/>
            </a:pPr>
            <a:r>
              <a:rPr lang="en-US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Calibrate </a:t>
            </a:r>
            <a:r>
              <a:rPr lang="en-US" sz="2000" b="0" i="0" dirty="0">
                <a:solidFill>
                  <a:srgbClr val="222222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fundamental diagram </a:t>
            </a:r>
            <a:r>
              <a:rPr lang="en-US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of traffic flow (capacity) and volume-delay parameters (alpha and beta) for different facility types</a:t>
            </a:r>
          </a:p>
          <a:p>
            <a:pPr>
              <a:buFont typeface="+mj-lt"/>
              <a:buAutoNum type="arabicPeriod"/>
            </a:pPr>
            <a:endParaRPr lang="en-US" sz="2000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>
              <a:buFont typeface="+mj-lt"/>
              <a:buAutoNum type="arabicPeriod"/>
            </a:pPr>
            <a:r>
              <a:rPr lang="en-US" sz="2000" b="0" i="0" dirty="0">
                <a:solidFill>
                  <a:srgbClr val="222222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Open-source analysis tools </a:t>
            </a:r>
            <a:r>
              <a:rPr lang="en-US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to streamline and automate the calibration progress,</a:t>
            </a:r>
          </a:p>
          <a:p>
            <a:pPr>
              <a:buFont typeface="+mj-lt"/>
              <a:buAutoNum type="arabicPeriod"/>
            </a:pPr>
            <a:endParaRPr lang="en-US" sz="2000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>
              <a:buFont typeface="+mj-lt"/>
              <a:buAutoNum type="arabicPeriod"/>
            </a:pPr>
            <a:r>
              <a:rPr lang="en-US" sz="2000" b="0" i="0" dirty="0">
                <a:solidFill>
                  <a:srgbClr val="222222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Case studies </a:t>
            </a:r>
            <a:r>
              <a:rPr lang="en-US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in North Virginia and Phoenix, AZ area and transferability in calibrating travel demand models in North Carolina</a:t>
            </a:r>
            <a:endParaRPr lang="en-US" sz="2000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Isosceles Triangle 44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Isosceles Triangle 46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0778B5-690D-7B61-E7C8-9BD3C33B38F7}"/>
              </a:ext>
            </a:extLst>
          </p:cNvPr>
          <p:cNvSpPr txBox="1"/>
          <p:nvPr/>
        </p:nvSpPr>
        <p:spPr>
          <a:xfrm>
            <a:off x="837927" y="6043079"/>
            <a:ext cx="1053738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dirty="0">
                <a:solidFill>
                  <a:srgbClr val="222222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</a:rPr>
              <a:t>Note: This research is partially motivated by the excellent talk given by Dr. Leta </a:t>
            </a:r>
            <a:r>
              <a:rPr lang="en-US" sz="1400" b="0" i="0" dirty="0" err="1">
                <a:solidFill>
                  <a:srgbClr val="222222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</a:rPr>
              <a:t>Huntsinger</a:t>
            </a:r>
            <a:r>
              <a:rPr lang="en-US" sz="1400" b="0" i="0" dirty="0">
                <a:solidFill>
                  <a:srgbClr val="222222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</a:rPr>
              <a:t> and Dr. </a:t>
            </a:r>
            <a:r>
              <a:rPr lang="en-US" sz="1400" b="0" i="0" dirty="0" err="1">
                <a:solidFill>
                  <a:srgbClr val="222222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</a:rPr>
              <a:t>Nagui</a:t>
            </a:r>
            <a:r>
              <a:rPr lang="en-US" sz="1400" b="0" i="0" dirty="0">
                <a:solidFill>
                  <a:srgbClr val="222222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</a:rPr>
              <a:t> M </a:t>
            </a:r>
            <a:r>
              <a:rPr lang="en-US" sz="1400" b="0" i="0" dirty="0" err="1">
                <a:solidFill>
                  <a:srgbClr val="222222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</a:rPr>
              <a:t>Rouphail</a:t>
            </a:r>
            <a:r>
              <a:rPr lang="en-US" sz="1400" b="0" i="0" dirty="0">
                <a:solidFill>
                  <a:srgbClr val="222222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</a:rPr>
              <a:t> for North Carolina Model Users Group Meeting – April 2011. Title: Calibrating Travel Demand Model Volume-Delay Functions Using Bottleneck and Queuing Analysis</a:t>
            </a:r>
            <a:endParaRPr lang="en-US" sz="1400" dirty="0">
              <a:highlight>
                <a:srgbClr val="00FF00"/>
              </a:highlight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501FE5-8F67-408E-06BA-CE89EE6DB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BCFE5-F571-4DCF-8907-E4ABB89F290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9123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A366754-A2F4-475B-8217-AB06F5F15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22BF2F0-5264-48F8-8780-73D64DE848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7DC5FF32-A8FD-4F1B-B8D3-3D226716C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itle 3">
            <a:extLst>
              <a:ext uri="{FF2B5EF4-FFF2-40B4-BE49-F238E27FC236}">
                <a16:creationId xmlns:a16="http://schemas.microsoft.com/office/drawing/2014/main" id="{B65023A5-E296-4EA4-9156-67462A16978B}"/>
              </a:ext>
            </a:extLst>
          </p:cNvPr>
          <p:cNvSpPr txBox="1">
            <a:spLocks/>
          </p:cNvSpPr>
          <p:nvPr/>
        </p:nvSpPr>
        <p:spPr>
          <a:xfrm>
            <a:off x="643467" y="321734"/>
            <a:ext cx="10905066" cy="1135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Discussion: Limitation and Calibration challenges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A7A9967-D42E-4CBE-AE67-593617CDBE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945" y="1779204"/>
            <a:ext cx="4145468" cy="310910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39E9806-9FA0-4173-81AA-DDCE0C30D8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712" y="3855073"/>
            <a:ext cx="2520926" cy="189069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EA36282-6754-41D7-BFFD-E77CCC8D7D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035" y="1715461"/>
            <a:ext cx="2580611" cy="193545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FC87BF9-9E78-4328-9AA7-FDA6E6F628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646" y="1715461"/>
            <a:ext cx="2580611" cy="193545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7C50D05-32C7-46A8-9F7B-56583BD92BB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321" y="3855074"/>
            <a:ext cx="2312679" cy="1734509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CAF47016-6438-4DE7-83AB-63B693B4E15D}"/>
              </a:ext>
            </a:extLst>
          </p:cNvPr>
          <p:cNvSpPr/>
          <p:nvPr/>
        </p:nvSpPr>
        <p:spPr>
          <a:xfrm>
            <a:off x="6949247" y="5061810"/>
            <a:ext cx="4918143" cy="1055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/>
              <a:t>Period-based and day-based calibration</a:t>
            </a:r>
          </a:p>
          <a:p>
            <a:pPr>
              <a:lnSpc>
                <a:spcPct val="150000"/>
              </a:lnSpc>
            </a:pPr>
            <a:r>
              <a:rPr lang="en-US" sz="2200" dirty="0"/>
              <a:t>Hourly v/c vs. speed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8DD9B24-2A79-4C7F-D91E-15C5628EA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BCFE5-F571-4DCF-8907-E4ABB89F290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010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3DC07CD5-F936-415A-BAA2-7CDABCA96194}"/>
              </a:ext>
            </a:extLst>
          </p:cNvPr>
          <p:cNvSpPr txBox="1"/>
          <p:nvPr/>
        </p:nvSpPr>
        <p:spPr>
          <a:xfrm>
            <a:off x="422477" y="446017"/>
            <a:ext cx="10716578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4800" dirty="0"/>
              <a:t>Case study 2: </a:t>
            </a:r>
            <a:r>
              <a:rPr lang="en-US" sz="3200" dirty="0"/>
              <a:t>Congestion Bottleneck Identification </a:t>
            </a:r>
            <a:endParaRPr lang="en-US" sz="4800" dirty="0"/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zh-CN" sz="40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North Virginia Priority Corridors </a:t>
            </a:r>
            <a:endParaRPr lang="zh-CN" altLang="en-US" sz="40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88CEADC-1D89-402D-A740-65917787F6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1072545"/>
              </p:ext>
            </p:extLst>
          </p:nvPr>
        </p:nvGraphicFramePr>
        <p:xfrm>
          <a:off x="7161100" y="2317669"/>
          <a:ext cx="3128358" cy="3825240"/>
        </p:xfrm>
        <a:graphic>
          <a:graphicData uri="http://schemas.openxmlformats.org/drawingml/2006/table">
            <a:tbl>
              <a:tblPr firstRow="1">
                <a:tableStyleId>{21E4AEA4-8DFA-4A89-87EB-49C32662AFE0}</a:tableStyleId>
              </a:tblPr>
              <a:tblGrid>
                <a:gridCol w="521393">
                  <a:extLst>
                    <a:ext uri="{9D8B030D-6E8A-4147-A177-3AD203B41FA5}">
                      <a16:colId xmlns:a16="http://schemas.microsoft.com/office/drawing/2014/main" val="2576106889"/>
                    </a:ext>
                  </a:extLst>
                </a:gridCol>
                <a:gridCol w="2606965">
                  <a:extLst>
                    <a:ext uri="{9D8B030D-6E8A-4147-A177-3AD203B41FA5}">
                      <a16:colId xmlns:a16="http://schemas.microsoft.com/office/drawing/2014/main" val="3866398044"/>
                    </a:ext>
                  </a:extLst>
                </a:gridCol>
              </a:tblGrid>
              <a:tr h="96227"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762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solidFill>
                            <a:schemeClr val="bg1"/>
                          </a:solidFill>
                        </a:rPr>
                        <a:t>Priority Corridors/Segments</a:t>
                      </a:r>
                      <a:endParaRPr 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marL="6927" marR="6927" marT="7620" marB="0" anchor="b"/>
                </a:tc>
                <a:extLst>
                  <a:ext uri="{0D108BD9-81ED-4DB2-BD59-A6C34878D82A}">
                    <a16:rowId xmlns:a16="http://schemas.microsoft.com/office/drawing/2014/main" val="73865482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</a:rPr>
                        <a:t>I395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7620" marB="0" anchor="b"/>
                </a:tc>
                <a:extLst>
                  <a:ext uri="{0D108BD9-81ED-4DB2-BD59-A6C34878D82A}">
                    <a16:rowId xmlns:a16="http://schemas.microsoft.com/office/drawing/2014/main" val="197142934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</a:rPr>
                        <a:t>I495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7620" marB="0" anchor="b"/>
                </a:tc>
                <a:extLst>
                  <a:ext uri="{0D108BD9-81ED-4DB2-BD59-A6C34878D82A}">
                    <a16:rowId xmlns:a16="http://schemas.microsoft.com/office/drawing/2014/main" val="72030566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</a:rPr>
                        <a:t>I66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7620" marB="0" anchor="b"/>
                </a:tc>
                <a:extLst>
                  <a:ext uri="{0D108BD9-81ED-4DB2-BD59-A6C34878D82A}">
                    <a16:rowId xmlns:a16="http://schemas.microsoft.com/office/drawing/2014/main" val="345030843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</a:rPr>
                        <a:t>I95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7620" marB="0" anchor="b"/>
                </a:tc>
                <a:extLst>
                  <a:ext uri="{0D108BD9-81ED-4DB2-BD59-A6C34878D82A}">
                    <a16:rowId xmlns:a16="http://schemas.microsoft.com/office/drawing/2014/main" val="63713149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RT7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7620" marB="0" anchor="b"/>
                </a:tc>
                <a:extLst>
                  <a:ext uri="{0D108BD9-81ED-4DB2-BD59-A6C34878D82A}">
                    <a16:rowId xmlns:a16="http://schemas.microsoft.com/office/drawing/2014/main" val="211049761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US1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7620" marB="0" anchor="b"/>
                </a:tc>
                <a:extLst>
                  <a:ext uri="{0D108BD9-81ED-4DB2-BD59-A6C34878D82A}">
                    <a16:rowId xmlns:a16="http://schemas.microsoft.com/office/drawing/2014/main" val="210265966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</a:rPr>
                        <a:t>US15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7620" marB="0" anchor="b"/>
                </a:tc>
                <a:extLst>
                  <a:ext uri="{0D108BD9-81ED-4DB2-BD59-A6C34878D82A}">
                    <a16:rowId xmlns:a16="http://schemas.microsoft.com/office/drawing/2014/main" val="18216476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</a:rPr>
                        <a:t>8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US29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7620" marB="0" anchor="b"/>
                </a:tc>
                <a:extLst>
                  <a:ext uri="{0D108BD9-81ED-4DB2-BD59-A6C34878D82A}">
                    <a16:rowId xmlns:a16="http://schemas.microsoft.com/office/drawing/2014/main" val="238884167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</a:rPr>
                        <a:t>US50Inner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7620" marB="0" anchor="b"/>
                </a:tc>
                <a:extLst>
                  <a:ext uri="{0D108BD9-81ED-4DB2-BD59-A6C34878D82A}">
                    <a16:rowId xmlns:a16="http://schemas.microsoft.com/office/drawing/2014/main" val="210352894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</a:rPr>
                        <a:t>US50Outer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7620" marB="0" anchor="b"/>
                </a:tc>
                <a:extLst>
                  <a:ext uri="{0D108BD9-81ED-4DB2-BD59-A6C34878D82A}">
                    <a16:rowId xmlns:a16="http://schemas.microsoft.com/office/drawing/2014/main" val="413140133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</a:rPr>
                        <a:t>11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</a:rPr>
                        <a:t>VA234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7620" marB="0" anchor="b"/>
                </a:tc>
                <a:extLst>
                  <a:ext uri="{0D108BD9-81ED-4DB2-BD59-A6C34878D82A}">
                    <a16:rowId xmlns:a16="http://schemas.microsoft.com/office/drawing/2014/main" val="242240981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12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</a:rPr>
                        <a:t>VA244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7620" marB="0" anchor="b"/>
                </a:tc>
                <a:extLst>
                  <a:ext uri="{0D108BD9-81ED-4DB2-BD59-A6C34878D82A}">
                    <a16:rowId xmlns:a16="http://schemas.microsoft.com/office/drawing/2014/main" val="360155019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13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</a:rPr>
                        <a:t>VA267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7620" marB="0" anchor="b"/>
                </a:tc>
                <a:extLst>
                  <a:ext uri="{0D108BD9-81ED-4DB2-BD59-A6C34878D82A}">
                    <a16:rowId xmlns:a16="http://schemas.microsoft.com/office/drawing/2014/main" val="55770272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14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</a:rPr>
                        <a:t>VA28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7620" marB="0" anchor="b"/>
                </a:tc>
                <a:extLst>
                  <a:ext uri="{0D108BD9-81ED-4DB2-BD59-A6C34878D82A}">
                    <a16:rowId xmlns:a16="http://schemas.microsoft.com/office/drawing/2014/main" val="53936389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15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</a:rPr>
                        <a:t>VA286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7620" marB="0" anchor="b"/>
                </a:tc>
                <a:extLst>
                  <a:ext uri="{0D108BD9-81ED-4DB2-BD59-A6C34878D82A}">
                    <a16:rowId xmlns:a16="http://schemas.microsoft.com/office/drawing/2014/main" val="152055734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</a:rPr>
                        <a:t>16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</a:rPr>
                        <a:t>VA294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7620" marB="0" anchor="b"/>
                </a:tc>
                <a:extLst>
                  <a:ext uri="{0D108BD9-81ED-4DB2-BD59-A6C34878D82A}">
                    <a16:rowId xmlns:a16="http://schemas.microsoft.com/office/drawing/2014/main" val="415906174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17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</a:rPr>
                        <a:t>VA607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7620" marB="0" anchor="b"/>
                </a:tc>
                <a:extLst>
                  <a:ext uri="{0D108BD9-81ED-4DB2-BD59-A6C34878D82A}">
                    <a16:rowId xmlns:a16="http://schemas.microsoft.com/office/drawing/2014/main" val="54148223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18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</a:rPr>
                        <a:t>VA620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7620" marB="0" anchor="b"/>
                </a:tc>
                <a:extLst>
                  <a:ext uri="{0D108BD9-81ED-4DB2-BD59-A6C34878D82A}">
                    <a16:rowId xmlns:a16="http://schemas.microsoft.com/office/drawing/2014/main" val="225264599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19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</a:rPr>
                        <a:t>VA659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7620" marB="0" anchor="b"/>
                </a:tc>
                <a:extLst>
                  <a:ext uri="{0D108BD9-81ED-4DB2-BD59-A6C34878D82A}">
                    <a16:rowId xmlns:a16="http://schemas.microsoft.com/office/drawing/2014/main" val="333290101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20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VA9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27" marR="6927" marT="7620" marB="0" anchor="b"/>
                </a:tc>
                <a:extLst>
                  <a:ext uri="{0D108BD9-81ED-4DB2-BD59-A6C34878D82A}">
                    <a16:rowId xmlns:a16="http://schemas.microsoft.com/office/drawing/2014/main" val="3148575460"/>
                  </a:ext>
                </a:extLst>
              </a:tr>
            </a:tbl>
          </a:graphicData>
        </a:graphic>
      </p:graphicFrame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1BAB320A-3604-447B-B39C-9040316B0D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629" y="1862666"/>
            <a:ext cx="2231016" cy="28871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4431E7E-449C-4B25-9BC6-93FC5DDFCFB1}"/>
              </a:ext>
            </a:extLst>
          </p:cNvPr>
          <p:cNvSpPr txBox="1"/>
          <p:nvPr/>
        </p:nvSpPr>
        <p:spPr>
          <a:xfrm>
            <a:off x="6848669" y="1446245"/>
            <a:ext cx="4450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11 Priority Corridors and 20 Corridor Segments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E829AA-AC80-FC73-7FF6-2F0CBBCEA9DE}"/>
              </a:ext>
            </a:extLst>
          </p:cNvPr>
          <p:cNvSpPr txBox="1"/>
          <p:nvPr/>
        </p:nvSpPr>
        <p:spPr>
          <a:xfrm>
            <a:off x="250212" y="5035025"/>
            <a:ext cx="6826221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Joint work by Cambridge Systematics, Inc. and Arizona State University</a:t>
            </a:r>
          </a:p>
          <a:p>
            <a:r>
              <a:rPr lang="en-US" dirty="0"/>
              <a:t>Details can be found at </a:t>
            </a:r>
          </a:p>
          <a:p>
            <a:r>
              <a:rPr lang="en-US" sz="1400" i="1" dirty="0"/>
              <a:t>TRB conference paper: 23-05182</a:t>
            </a:r>
          </a:p>
          <a:p>
            <a:r>
              <a:rPr lang="en-US" sz="1400" i="1" dirty="0"/>
              <a:t>Integrated analytical and simulation based DTA to address scalability in regional planning applications, Mohammad Abbasi (ASU), Feng Liu (CS), Xuesong Zhou (ASU)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8476E6C-0B53-A6F0-B98D-00C6EB4E9F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05609" y="5945470"/>
            <a:ext cx="1686391" cy="912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3791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3DC07CD5-F936-415A-BAA2-7CDABCA96194}"/>
              </a:ext>
            </a:extLst>
          </p:cNvPr>
          <p:cNvSpPr txBox="1"/>
          <p:nvPr/>
        </p:nvSpPr>
        <p:spPr>
          <a:xfrm>
            <a:off x="345913" y="285665"/>
            <a:ext cx="9550944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zh-CN" sz="36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Map Matching for INRIX Data</a:t>
            </a:r>
            <a:endParaRPr lang="zh-CN" altLang="en-US" sz="36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EDA2ED34-0605-41C2-A31D-B2EBC4F902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1947" y="1670699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B642FC-0521-4BE4-B52E-5A5DB906D0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913" y="1670699"/>
            <a:ext cx="5198955" cy="45770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EA262C-768F-41B6-A34A-47FA2B84A2C3}"/>
              </a:ext>
            </a:extLst>
          </p:cNvPr>
          <p:cNvSpPr txBox="1"/>
          <p:nvPr/>
        </p:nvSpPr>
        <p:spPr>
          <a:xfrm>
            <a:off x="345913" y="1301367"/>
            <a:ext cx="4557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TMC locations distributed onto the network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EA6D596-B098-4A92-8342-E9D1E6F2EF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0148" y="1681137"/>
            <a:ext cx="5675939" cy="360849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BD85156-EBB0-4555-9F8C-57AEE7D181B2}"/>
              </a:ext>
            </a:extLst>
          </p:cNvPr>
          <p:cNvSpPr txBox="1"/>
          <p:nvPr/>
        </p:nvSpPr>
        <p:spPr>
          <a:xfrm>
            <a:off x="6096000" y="1311805"/>
            <a:ext cx="4596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Map matching results of I-395 East corridor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E301A02-845F-4637-961A-06A1570CB916}"/>
              </a:ext>
            </a:extLst>
          </p:cNvPr>
          <p:cNvSpPr/>
          <p:nvPr/>
        </p:nvSpPr>
        <p:spPr>
          <a:xfrm>
            <a:off x="6336792" y="5509619"/>
            <a:ext cx="100584" cy="104035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C9E3FA9-98F9-43AA-82E0-C545268352EC}"/>
              </a:ext>
            </a:extLst>
          </p:cNvPr>
          <p:cNvSpPr txBox="1"/>
          <p:nvPr/>
        </p:nvSpPr>
        <p:spPr>
          <a:xfrm>
            <a:off x="6484621" y="5431189"/>
            <a:ext cx="11239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TMC locations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0292F01-15A6-489B-A3CF-E85F1484B68D}"/>
              </a:ext>
            </a:extLst>
          </p:cNvPr>
          <p:cNvSpPr txBox="1"/>
          <p:nvPr/>
        </p:nvSpPr>
        <p:spPr>
          <a:xfrm>
            <a:off x="6484620" y="5613654"/>
            <a:ext cx="378232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Matched links and route on transportation planning network</a:t>
            </a: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9F74091A-EE69-4915-BD3E-4B7A0D628A08}"/>
              </a:ext>
            </a:extLst>
          </p:cNvPr>
          <p:cNvSpPr/>
          <p:nvPr/>
        </p:nvSpPr>
        <p:spPr>
          <a:xfrm>
            <a:off x="6304789" y="5692799"/>
            <a:ext cx="156210" cy="77065"/>
          </a:xfrm>
          <a:prstGeom prst="rightArrow">
            <a:avLst/>
          </a:prstGeom>
          <a:solidFill>
            <a:schemeClr val="accent1">
              <a:lumMod val="75000"/>
              <a:lumOff val="25000"/>
            </a:schemeClr>
          </a:solidFill>
          <a:ln>
            <a:solidFill>
              <a:schemeClr val="accent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CCC4366-F360-D5C4-C23E-C4148064A16E}"/>
              </a:ext>
            </a:extLst>
          </p:cNvPr>
          <p:cNvSpPr txBox="1"/>
          <p:nvPr/>
        </p:nvSpPr>
        <p:spPr>
          <a:xfrm>
            <a:off x="334879" y="6411983"/>
            <a:ext cx="68262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Prepared by Cambridge Systematics, Inc. and Arizona State University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FCA47D-81F3-FDBB-0DE6-330D369B69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05609" y="5945470"/>
            <a:ext cx="1686391" cy="912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8237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3DC07CD5-F936-415A-BAA2-7CDABCA96194}"/>
              </a:ext>
            </a:extLst>
          </p:cNvPr>
          <p:cNvSpPr txBox="1"/>
          <p:nvPr/>
        </p:nvSpPr>
        <p:spPr>
          <a:xfrm>
            <a:off x="345913" y="285665"/>
            <a:ext cx="9550944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zh-CN" sz="36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Map Matching for </a:t>
            </a:r>
            <a:r>
              <a:rPr lang="en-US" altLang="zh-CN" sz="36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INRIX</a:t>
            </a:r>
            <a:r>
              <a:rPr lang="en-US" altLang="zh-CN" sz="36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Data</a:t>
            </a:r>
            <a:endParaRPr lang="zh-CN" altLang="en-US" sz="36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EDA2ED34-0605-41C2-A31D-B2EBC4F902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1947" y="1670699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D85156-EBB0-4555-9F8C-57AEE7D181B2}"/>
              </a:ext>
            </a:extLst>
          </p:cNvPr>
          <p:cNvSpPr txBox="1"/>
          <p:nvPr/>
        </p:nvSpPr>
        <p:spPr>
          <a:xfrm>
            <a:off x="345913" y="1305453"/>
            <a:ext cx="7135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Map matching on general-purpose lanes and HOV lane (I-395 East)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E301A02-845F-4637-961A-06A1570CB916}"/>
              </a:ext>
            </a:extLst>
          </p:cNvPr>
          <p:cNvSpPr/>
          <p:nvPr/>
        </p:nvSpPr>
        <p:spPr>
          <a:xfrm>
            <a:off x="1162908" y="6214384"/>
            <a:ext cx="100584" cy="104035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C9E3FA9-98F9-43AA-82E0-C545268352EC}"/>
              </a:ext>
            </a:extLst>
          </p:cNvPr>
          <p:cNvSpPr txBox="1"/>
          <p:nvPr/>
        </p:nvSpPr>
        <p:spPr>
          <a:xfrm>
            <a:off x="1310737" y="6135954"/>
            <a:ext cx="11239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TMC locations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0292F01-15A6-489B-A3CF-E85F1484B68D}"/>
              </a:ext>
            </a:extLst>
          </p:cNvPr>
          <p:cNvSpPr txBox="1"/>
          <p:nvPr/>
        </p:nvSpPr>
        <p:spPr>
          <a:xfrm>
            <a:off x="1310736" y="6318419"/>
            <a:ext cx="320670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Matched links and route on transportation network</a:t>
            </a: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9F74091A-EE69-4915-BD3E-4B7A0D628A08}"/>
              </a:ext>
            </a:extLst>
          </p:cNvPr>
          <p:cNvSpPr/>
          <p:nvPr/>
        </p:nvSpPr>
        <p:spPr>
          <a:xfrm>
            <a:off x="1130905" y="6397564"/>
            <a:ext cx="156210" cy="77065"/>
          </a:xfrm>
          <a:prstGeom prst="rightArrow">
            <a:avLst/>
          </a:prstGeom>
          <a:solidFill>
            <a:schemeClr val="accent1">
              <a:lumMod val="75000"/>
              <a:lumOff val="25000"/>
            </a:schemeClr>
          </a:solidFill>
          <a:ln>
            <a:solidFill>
              <a:schemeClr val="accent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76BC24-2E8E-48F6-B8DD-48833A91D4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626" y="1753930"/>
            <a:ext cx="9953625" cy="41719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7BF4293-A80C-B140-A4DE-63BD43FE00D9}"/>
              </a:ext>
            </a:extLst>
          </p:cNvPr>
          <p:cNvSpPr txBox="1"/>
          <p:nvPr/>
        </p:nvSpPr>
        <p:spPr>
          <a:xfrm>
            <a:off x="334879" y="6411983"/>
            <a:ext cx="68262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Prepared by Cambridge Systematics, Inc. and Arizona State University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90223D-AD48-7192-2382-251E216917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05609" y="5945470"/>
            <a:ext cx="1686391" cy="912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0872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3DC07CD5-F936-415A-BAA2-7CDABCA96194}"/>
              </a:ext>
            </a:extLst>
          </p:cNvPr>
          <p:cNvSpPr txBox="1"/>
          <p:nvPr/>
        </p:nvSpPr>
        <p:spPr>
          <a:xfrm>
            <a:off x="107406" y="532579"/>
            <a:ext cx="98235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zh-CN" sz="40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Congestion Bottleneck Identification (CBI) </a:t>
            </a:r>
            <a:endParaRPr lang="zh-CN" altLang="en-US" sz="40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EDA2ED34-0605-41C2-A31D-B2EBC4F902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1947" y="1670699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8" name="图片 4">
            <a:extLst>
              <a:ext uri="{FF2B5EF4-FFF2-40B4-BE49-F238E27FC236}">
                <a16:creationId xmlns:a16="http://schemas.microsoft.com/office/drawing/2014/main" id="{B327F22C-1CC9-4802-A9A5-88E6735CFE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51" b="12100"/>
          <a:stretch/>
        </p:blipFill>
        <p:spPr>
          <a:xfrm>
            <a:off x="2711947" y="1257432"/>
            <a:ext cx="6381411" cy="4928684"/>
          </a:xfrm>
          <a:prstGeom prst="rect">
            <a:avLst/>
          </a:prstGeom>
        </p:spPr>
      </p:pic>
      <p:sp>
        <p:nvSpPr>
          <p:cNvPr id="9" name="文本框 6">
            <a:extLst>
              <a:ext uri="{FF2B5EF4-FFF2-40B4-BE49-F238E27FC236}">
                <a16:creationId xmlns:a16="http://schemas.microsoft.com/office/drawing/2014/main" id="{3756F6E2-AC2A-4998-B8D4-4F5DBA52A504}"/>
              </a:ext>
            </a:extLst>
          </p:cNvPr>
          <p:cNvSpPr txBox="1"/>
          <p:nvPr/>
        </p:nvSpPr>
        <p:spPr>
          <a:xfrm>
            <a:off x="9702445" y="4337591"/>
            <a:ext cx="20772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Parameters of </a:t>
            </a: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Bottleneck Detection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E366326B-3C6E-4BA5-B975-3FEBE70BC6FC}"/>
              </a:ext>
            </a:extLst>
          </p:cNvPr>
          <p:cNvCxnSpPr>
            <a:cxnSpLocks/>
            <a:stCxn id="9" idx="1"/>
          </p:cNvCxnSpPr>
          <p:nvPr/>
        </p:nvCxnSpPr>
        <p:spPr>
          <a:xfrm flipH="1" flipV="1">
            <a:off x="8990383" y="4630522"/>
            <a:ext cx="712062" cy="1687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1">
            <a:extLst>
              <a:ext uri="{FF2B5EF4-FFF2-40B4-BE49-F238E27FC236}">
                <a16:creationId xmlns:a16="http://schemas.microsoft.com/office/drawing/2014/main" id="{C2FDBB16-023B-4AB2-B7A8-F6C0565BB986}"/>
              </a:ext>
            </a:extLst>
          </p:cNvPr>
          <p:cNvSpPr txBox="1"/>
          <p:nvPr/>
        </p:nvSpPr>
        <p:spPr>
          <a:xfrm>
            <a:off x="9332851" y="1934550"/>
            <a:ext cx="28473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Visualization for </a:t>
            </a: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Traffic States and Bottlenecks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6">
            <a:extLst>
              <a:ext uri="{FF2B5EF4-FFF2-40B4-BE49-F238E27FC236}">
                <a16:creationId xmlns:a16="http://schemas.microsoft.com/office/drawing/2014/main" id="{98EFD17E-4CF9-451D-A552-F30139713774}"/>
              </a:ext>
            </a:extLst>
          </p:cNvPr>
          <p:cNvSpPr txBox="1"/>
          <p:nvPr/>
        </p:nvSpPr>
        <p:spPr>
          <a:xfrm>
            <a:off x="271621" y="1385796"/>
            <a:ext cx="1761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Corridor  Filter</a:t>
            </a:r>
          </a:p>
        </p:txBody>
      </p:sp>
      <p:sp>
        <p:nvSpPr>
          <p:cNvPr id="15" name="文本框 22">
            <a:extLst>
              <a:ext uri="{FF2B5EF4-FFF2-40B4-BE49-F238E27FC236}">
                <a16:creationId xmlns:a16="http://schemas.microsoft.com/office/drawing/2014/main" id="{550C2364-818A-431E-98BD-A3316236857A}"/>
              </a:ext>
            </a:extLst>
          </p:cNvPr>
          <p:cNvSpPr txBox="1"/>
          <p:nvPr/>
        </p:nvSpPr>
        <p:spPr>
          <a:xfrm>
            <a:off x="274588" y="4169900"/>
            <a:ext cx="1835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Aggregation Panel</a:t>
            </a:r>
          </a:p>
        </p:txBody>
      </p:sp>
      <p:cxnSp>
        <p:nvCxnSpPr>
          <p:cNvPr id="31" name="直接箭头连接符 9">
            <a:extLst>
              <a:ext uri="{FF2B5EF4-FFF2-40B4-BE49-F238E27FC236}">
                <a16:creationId xmlns:a16="http://schemas.microsoft.com/office/drawing/2014/main" id="{C8FD25CF-980B-490B-848C-8ABC1B399A9F}"/>
              </a:ext>
            </a:extLst>
          </p:cNvPr>
          <p:cNvCxnSpPr>
            <a:cxnSpLocks/>
          </p:cNvCxnSpPr>
          <p:nvPr/>
        </p:nvCxnSpPr>
        <p:spPr>
          <a:xfrm flipV="1">
            <a:off x="1606163" y="4169900"/>
            <a:ext cx="1049573" cy="3231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箭头连接符 9">
            <a:extLst>
              <a:ext uri="{FF2B5EF4-FFF2-40B4-BE49-F238E27FC236}">
                <a16:creationId xmlns:a16="http://schemas.microsoft.com/office/drawing/2014/main" id="{AF5E645C-BCC1-456F-AE88-5FE6CE2804BB}"/>
              </a:ext>
            </a:extLst>
          </p:cNvPr>
          <p:cNvCxnSpPr>
            <a:cxnSpLocks/>
          </p:cNvCxnSpPr>
          <p:nvPr/>
        </p:nvCxnSpPr>
        <p:spPr>
          <a:xfrm>
            <a:off x="1628433" y="1832282"/>
            <a:ext cx="1105784" cy="1233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箭头连接符 9">
            <a:extLst>
              <a:ext uri="{FF2B5EF4-FFF2-40B4-BE49-F238E27FC236}">
                <a16:creationId xmlns:a16="http://schemas.microsoft.com/office/drawing/2014/main" id="{CF2AD69F-6630-4FC3-94D3-701164F67715}"/>
              </a:ext>
            </a:extLst>
          </p:cNvPr>
          <p:cNvCxnSpPr>
            <a:cxnSpLocks/>
          </p:cNvCxnSpPr>
          <p:nvPr/>
        </p:nvCxnSpPr>
        <p:spPr>
          <a:xfrm flipH="1">
            <a:off x="8804017" y="2872619"/>
            <a:ext cx="676037" cy="1253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2473C218-A7F5-4E3E-A9F0-AB61C5B5D9B4}"/>
              </a:ext>
            </a:extLst>
          </p:cNvPr>
          <p:cNvSpPr txBox="1"/>
          <p:nvPr/>
        </p:nvSpPr>
        <p:spPr>
          <a:xfrm>
            <a:off x="334879" y="6140755"/>
            <a:ext cx="89890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Congestion and Bottleneck Identification (CBI) Tool Software Download | FHWA (dot.gov)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4D912A-436D-658A-DBBA-BE483D35333F}"/>
              </a:ext>
            </a:extLst>
          </p:cNvPr>
          <p:cNvSpPr txBox="1"/>
          <p:nvPr/>
        </p:nvSpPr>
        <p:spPr>
          <a:xfrm>
            <a:off x="334879" y="6411983"/>
            <a:ext cx="68262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Prepared by Cambridge Systematics, Inc. and Arizona State University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504F54-C20E-B01F-F16C-A23201141C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05609" y="5945470"/>
            <a:ext cx="1686391" cy="912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0835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3DC07CD5-F936-415A-BAA2-7CDABCA96194}"/>
              </a:ext>
            </a:extLst>
          </p:cNvPr>
          <p:cNvSpPr txBox="1"/>
          <p:nvPr/>
        </p:nvSpPr>
        <p:spPr>
          <a:xfrm>
            <a:off x="0" y="360789"/>
            <a:ext cx="113853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zh-CN" sz="40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Corridor-level Congestion Identification</a:t>
            </a:r>
            <a:endParaRPr lang="zh-CN" altLang="en-US" sz="40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7CAF525-4508-4A58-B3DF-C133010958E5}"/>
                  </a:ext>
                </a:extLst>
              </p:cNvPr>
              <p:cNvSpPr txBox="1"/>
              <p:nvPr/>
            </p:nvSpPr>
            <p:spPr>
              <a:xfrm>
                <a:off x="9189720" y="4523722"/>
                <a:ext cx="2929128" cy="13271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altLang="zh-CN" sz="1000" b="1" i="1" dirty="0">
                    <a:ea typeface="宋体" panose="02010600030101010101" pitchFamily="2" charset="-122"/>
                    <a:cs typeface="Times New Roman" panose="02020603050405020304" pitchFamily="18" charset="0"/>
                  </a:rPr>
                  <a:t>Definition of </a:t>
                </a:r>
                <a:r>
                  <a:rPr lang="en-US" altLang="zh-CN" sz="1000" b="1" i="1" dirty="0">
                    <a:effectLst/>
                    <a:ea typeface="宋体" panose="02010600030101010101" pitchFamily="2" charset="-122"/>
                    <a:cs typeface="Times New Roman" panose="02020603050405020304" pitchFamily="18" charset="0"/>
                  </a:rPr>
                  <a:t>congestion duration </a:t>
                </a: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altLang="zh-CN" sz="1000" b="1" i="1" dirty="0">
                    <a:effectLst/>
                    <a:ea typeface="宋体" panose="02010600030101010101" pitchFamily="2" charset="-122"/>
                    <a:cs typeface="Times New Roman" panose="02020603050405020304" pitchFamily="18" charset="0"/>
                  </a:rPr>
                  <a:t>depends on 3 key parameters</a:t>
                </a:r>
                <a:r>
                  <a:rPr lang="en-US" altLang="zh-CN" sz="1000" b="1" i="1" dirty="0">
                    <a:ea typeface="宋体" panose="02010600030101010101" pitchFamily="2" charset="-122"/>
                    <a:cs typeface="Times New Roman" panose="02020603050405020304" pitchFamily="18" charset="0"/>
                  </a:rPr>
                  <a:t> in QKV curve</a:t>
                </a:r>
                <a:endParaRPr lang="en-US" altLang="zh-CN" sz="1000" b="1" i="1" dirty="0">
                  <a:effectLst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000" i="1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CN" sz="1000" i="1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en-US" altLang="zh-CN" sz="1000" dirty="0">
                    <a:ea typeface="宋体" panose="02010600030101010101" pitchFamily="2" charset="-122"/>
                    <a:cs typeface="Arial" panose="020B0604020202020204" pitchFamily="34" charset="0"/>
                  </a:rPr>
                  <a:t> : free-flow speed</a:t>
                </a:r>
                <a:endParaRPr lang="zh-CN" altLang="zh-CN" sz="1000" dirty="0">
                  <a:ea typeface="宋体" panose="02010600030101010101" pitchFamily="2" charset="-122"/>
                  <a:cs typeface="Arial" panose="020B0604020202020204" pitchFamily="34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000" b="0" i="1" smtClean="0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CN" sz="1000" i="1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altLang="zh-CN" sz="1000" dirty="0">
                    <a:ea typeface="宋体" panose="02010600030101010101" pitchFamily="2" charset="-122"/>
                    <a:cs typeface="Arial" panose="020B0604020202020204" pitchFamily="34" charset="0"/>
                  </a:rPr>
                  <a:t> : critical speed (speed at capacity)</a:t>
                </a: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altLang="zh-CN" sz="1000" dirty="0">
                    <a:ea typeface="宋体" panose="02010600030101010101" pitchFamily="2" charset="-122"/>
                    <a:cs typeface="Arial" panose="020B0604020202020204" pitchFamily="34" charset="0"/>
                  </a:rPr>
                  <a:t>Cap: Ultimate capacity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7CAF525-4508-4A58-B3DF-C133010958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9720" y="4523722"/>
                <a:ext cx="2929128" cy="1327158"/>
              </a:xfrm>
              <a:prstGeom prst="rect">
                <a:avLst/>
              </a:prstGeom>
              <a:blipFill>
                <a:blip r:embed="rId3"/>
                <a:stretch>
                  <a:fillRect b="-13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">
            <a:extLst>
              <a:ext uri="{FF2B5EF4-FFF2-40B4-BE49-F238E27FC236}">
                <a16:creationId xmlns:a16="http://schemas.microsoft.com/office/drawing/2014/main" id="{EDA2ED34-0605-41C2-A31D-B2EBC4F902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1947" y="1670699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51B7D2-A093-4701-9599-DF77ED23FAC3}"/>
              </a:ext>
            </a:extLst>
          </p:cNvPr>
          <p:cNvSpPr txBox="1"/>
          <p:nvPr/>
        </p:nvSpPr>
        <p:spPr>
          <a:xfrm>
            <a:off x="640080" y="6138844"/>
            <a:ext cx="76173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u="none" strike="noStrike" dirty="0">
                <a:effectLst/>
              </a:rPr>
              <a:t>Unit of Avg Speed: miles per hour</a:t>
            </a:r>
          </a:p>
          <a:p>
            <a:r>
              <a:rPr lang="en-US" sz="1000" dirty="0"/>
              <a:t>Unit of Congestion Duration: hour</a:t>
            </a:r>
          </a:p>
        </p:txBody>
      </p:sp>
      <p:pic>
        <p:nvPicPr>
          <p:cNvPr id="19" name="Picture 8">
            <a:extLst>
              <a:ext uri="{FF2B5EF4-FFF2-40B4-BE49-F238E27FC236}">
                <a16:creationId xmlns:a16="http://schemas.microsoft.com/office/drawing/2014/main" id="{00267616-1539-44C4-B0BC-0C37A4840F0A}"/>
              </a:ext>
            </a:extLst>
          </p:cNvPr>
          <p:cNvPicPr/>
          <p:nvPr/>
        </p:nvPicPr>
        <p:blipFill rotWithShape="1">
          <a:blip r:embed="rId4"/>
          <a:srcRect l="34414" r="32212"/>
          <a:stretch/>
        </p:blipFill>
        <p:spPr>
          <a:xfrm>
            <a:off x="9022080" y="1993392"/>
            <a:ext cx="2929128" cy="2499679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B1BB17C-9AE4-4D6B-A971-7A127119A278}"/>
              </a:ext>
            </a:extLst>
          </p:cNvPr>
          <p:cNvGraphicFramePr>
            <a:graphicFrameLocks noGrp="1"/>
          </p:cNvGraphicFramePr>
          <p:nvPr/>
        </p:nvGraphicFramePr>
        <p:xfrm>
          <a:off x="119589" y="1813483"/>
          <a:ext cx="8712743" cy="3938337"/>
        </p:xfrm>
        <a:graphic>
          <a:graphicData uri="http://schemas.openxmlformats.org/drawingml/2006/table">
            <a:tbl>
              <a:tblPr firstRow="1">
                <a:tableStyleId>{72833802-FEF1-4C79-8D5D-14CF1EAF98D9}</a:tableStyleId>
              </a:tblPr>
              <a:tblGrid>
                <a:gridCol w="1432708">
                  <a:extLst>
                    <a:ext uri="{9D8B030D-6E8A-4147-A177-3AD203B41FA5}">
                      <a16:colId xmlns:a16="http://schemas.microsoft.com/office/drawing/2014/main" val="981570966"/>
                    </a:ext>
                  </a:extLst>
                </a:gridCol>
                <a:gridCol w="1266331">
                  <a:extLst>
                    <a:ext uri="{9D8B030D-6E8A-4147-A177-3AD203B41FA5}">
                      <a16:colId xmlns:a16="http://schemas.microsoft.com/office/drawing/2014/main" val="4028137215"/>
                    </a:ext>
                  </a:extLst>
                </a:gridCol>
                <a:gridCol w="1353312">
                  <a:extLst>
                    <a:ext uri="{9D8B030D-6E8A-4147-A177-3AD203B41FA5}">
                      <a16:colId xmlns:a16="http://schemas.microsoft.com/office/drawing/2014/main" val="459004509"/>
                    </a:ext>
                  </a:extLst>
                </a:gridCol>
                <a:gridCol w="1271016">
                  <a:extLst>
                    <a:ext uri="{9D8B030D-6E8A-4147-A177-3AD203B41FA5}">
                      <a16:colId xmlns:a16="http://schemas.microsoft.com/office/drawing/2014/main" val="567813001"/>
                    </a:ext>
                  </a:extLst>
                </a:gridCol>
                <a:gridCol w="1152144">
                  <a:extLst>
                    <a:ext uri="{9D8B030D-6E8A-4147-A177-3AD203B41FA5}">
                      <a16:colId xmlns:a16="http://schemas.microsoft.com/office/drawing/2014/main" val="993095530"/>
                    </a:ext>
                  </a:extLst>
                </a:gridCol>
                <a:gridCol w="950976">
                  <a:extLst>
                    <a:ext uri="{9D8B030D-6E8A-4147-A177-3AD203B41FA5}">
                      <a16:colId xmlns:a16="http://schemas.microsoft.com/office/drawing/2014/main" val="2241822038"/>
                    </a:ext>
                  </a:extLst>
                </a:gridCol>
                <a:gridCol w="1286256">
                  <a:extLst>
                    <a:ext uri="{9D8B030D-6E8A-4147-A177-3AD203B41FA5}">
                      <a16:colId xmlns:a16="http://schemas.microsoft.com/office/drawing/2014/main" val="641546803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Corridors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58" marR="5258" marT="52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Avg Speed  AM_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17" marR="6417" marT="64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Avg Speed PM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17" marR="6417" marT="64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Avg Congestion Duration AM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17" marR="6417" marT="64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Avg Congestion Duration PM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17" marR="6417" marT="64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Avg Speed (AM+PM)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17" marR="6417" marT="64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effectLst/>
                        </a:rPr>
                        <a:t>Avg Congestion Duration (h)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17" marR="6417" marT="6417" marB="0" anchor="b"/>
                </a:tc>
                <a:extLst>
                  <a:ext uri="{0D108BD9-81ED-4DB2-BD59-A6C34878D82A}">
                    <a16:rowId xmlns:a16="http://schemas.microsoft.com/office/drawing/2014/main" val="215656700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u="none" strike="noStrike">
                          <a:solidFill>
                            <a:srgbClr val="000000"/>
                          </a:solidFill>
                          <a:effectLst/>
                        </a:rPr>
                        <a:t>I395__E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u="none" strike="noStrike">
                          <a:solidFill>
                            <a:srgbClr val="000000"/>
                          </a:solidFill>
                          <a:effectLst/>
                        </a:rPr>
                        <a:t>30.21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u="none" strike="noStrike">
                          <a:solidFill>
                            <a:srgbClr val="000000"/>
                          </a:solidFill>
                          <a:effectLst/>
                        </a:rPr>
                        <a:t>50.22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u="none" strike="noStrike">
                          <a:solidFill>
                            <a:srgbClr val="000000"/>
                          </a:solidFill>
                          <a:effectLst/>
                        </a:rPr>
                        <a:t>2.70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u="none" strike="noStrike">
                          <a:solidFill>
                            <a:srgbClr val="000000"/>
                          </a:solidFill>
                          <a:effectLst/>
                        </a:rPr>
                        <a:t>0.79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u="none" strike="noStrike">
                          <a:solidFill>
                            <a:srgbClr val="000000"/>
                          </a:solidFill>
                          <a:effectLst/>
                        </a:rPr>
                        <a:t>40.22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u="none" strike="noStrike">
                          <a:solidFill>
                            <a:srgbClr val="000000"/>
                          </a:solidFill>
                          <a:effectLst/>
                        </a:rPr>
                        <a:t>1.75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99556064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u="none" strike="noStrike">
                          <a:solidFill>
                            <a:srgbClr val="000000"/>
                          </a:solidFill>
                          <a:effectLst/>
                        </a:rPr>
                        <a:t>I395__W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56.62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u="none" strike="noStrike">
                          <a:solidFill>
                            <a:srgbClr val="000000"/>
                          </a:solidFill>
                          <a:effectLst/>
                        </a:rPr>
                        <a:t>30.17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u="none" strike="noStrike">
                          <a:solidFill>
                            <a:srgbClr val="000000"/>
                          </a:solidFill>
                          <a:effectLst/>
                        </a:rPr>
                        <a:t>0.00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u="none" strike="noStrike">
                          <a:solidFill>
                            <a:srgbClr val="000000"/>
                          </a:solidFill>
                          <a:effectLst/>
                        </a:rPr>
                        <a:t>2.40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u="none" strike="noStrike">
                          <a:solidFill>
                            <a:srgbClr val="000000"/>
                          </a:solidFill>
                          <a:effectLst/>
                        </a:rPr>
                        <a:t>43.39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u="none" strike="noStrike">
                          <a:solidFill>
                            <a:srgbClr val="000000"/>
                          </a:solidFill>
                          <a:effectLst/>
                        </a:rPr>
                        <a:t>1.20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75996084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u="none" strike="noStrike">
                          <a:solidFill>
                            <a:srgbClr val="000000"/>
                          </a:solidFill>
                          <a:effectLst/>
                        </a:rPr>
                        <a:t>I395_Express__E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u="none" strike="noStrike">
                          <a:solidFill>
                            <a:srgbClr val="000000"/>
                          </a:solidFill>
                          <a:effectLst/>
                        </a:rPr>
                        <a:t>60.93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u="none" strike="noStrike">
                          <a:solidFill>
                            <a:srgbClr val="000000"/>
                          </a:solidFill>
                          <a:effectLst/>
                        </a:rPr>
                        <a:t>56.56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u="none" strike="noStrike">
                          <a:solidFill>
                            <a:srgbClr val="000000"/>
                          </a:solidFill>
                          <a:effectLst/>
                        </a:rPr>
                        <a:t>0.18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u="none" strike="noStrike">
                          <a:solidFill>
                            <a:srgbClr val="000000"/>
                          </a:solidFill>
                          <a:effectLst/>
                        </a:rPr>
                        <a:t>0.33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u="none" strike="noStrike">
                          <a:solidFill>
                            <a:srgbClr val="000000"/>
                          </a:solidFill>
                          <a:effectLst/>
                        </a:rPr>
                        <a:t>58.74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u="none" strike="noStrike">
                          <a:solidFill>
                            <a:srgbClr val="000000"/>
                          </a:solidFill>
                          <a:effectLst/>
                        </a:rPr>
                        <a:t>0.25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85507867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u="none" strike="noStrike">
                          <a:solidFill>
                            <a:srgbClr val="000000"/>
                          </a:solidFill>
                          <a:effectLst/>
                        </a:rPr>
                        <a:t>I395_Express__W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u="none" strike="noStrike">
                          <a:solidFill>
                            <a:srgbClr val="000000"/>
                          </a:solidFill>
                          <a:effectLst/>
                        </a:rPr>
                        <a:t>59.43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u="none" strike="noStrike">
                          <a:solidFill>
                            <a:srgbClr val="000000"/>
                          </a:solidFill>
                          <a:effectLst/>
                        </a:rPr>
                        <a:t>61.29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u="none" strike="noStrike">
                          <a:solidFill>
                            <a:srgbClr val="000000"/>
                          </a:solidFill>
                          <a:effectLst/>
                        </a:rPr>
                        <a:t>0.00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u="none" strike="noStrike">
                          <a:solidFill>
                            <a:srgbClr val="000000"/>
                          </a:solidFill>
                          <a:effectLst/>
                        </a:rPr>
                        <a:t>0.12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u="none" strike="noStrike">
                          <a:solidFill>
                            <a:srgbClr val="000000"/>
                          </a:solidFill>
                          <a:effectLst/>
                        </a:rPr>
                        <a:t>60.36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u="none" strike="noStrike">
                          <a:solidFill>
                            <a:srgbClr val="000000"/>
                          </a:solidFill>
                          <a:effectLst/>
                        </a:rPr>
                        <a:t>0.06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3983155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u="none" strike="noStrike">
                          <a:solidFill>
                            <a:srgbClr val="000000"/>
                          </a:solidFill>
                          <a:effectLst/>
                        </a:rPr>
                        <a:t>I495__E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u="none" strike="noStrike">
                          <a:solidFill>
                            <a:srgbClr val="000000"/>
                          </a:solidFill>
                          <a:effectLst/>
                        </a:rPr>
                        <a:t>57.90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36.34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u="none" strike="noStrike">
                          <a:solidFill>
                            <a:srgbClr val="000000"/>
                          </a:solidFill>
                          <a:effectLst/>
                        </a:rPr>
                        <a:t>0.29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u="none" strike="noStrike">
                          <a:solidFill>
                            <a:srgbClr val="000000"/>
                          </a:solidFill>
                          <a:effectLst/>
                        </a:rPr>
                        <a:t>2.74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u="none" strike="noStrike">
                          <a:solidFill>
                            <a:srgbClr val="000000"/>
                          </a:solidFill>
                          <a:effectLst/>
                        </a:rPr>
                        <a:t>47.12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u="none" strike="noStrike">
                          <a:solidFill>
                            <a:srgbClr val="000000"/>
                          </a:solidFill>
                          <a:effectLst/>
                        </a:rPr>
                        <a:t>1.52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25936574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u="none" strike="noStrike">
                          <a:solidFill>
                            <a:srgbClr val="000000"/>
                          </a:solidFill>
                          <a:effectLst/>
                        </a:rPr>
                        <a:t>I495__E_N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u="none" strike="noStrike">
                          <a:solidFill>
                            <a:srgbClr val="000000"/>
                          </a:solidFill>
                          <a:effectLst/>
                        </a:rPr>
                        <a:t>47.75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u="none" strike="noStrike">
                          <a:solidFill>
                            <a:srgbClr val="000000"/>
                          </a:solidFill>
                          <a:effectLst/>
                        </a:rPr>
                        <a:t>50.11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u="none" strike="noStrike">
                          <a:solidFill>
                            <a:srgbClr val="000000"/>
                          </a:solidFill>
                          <a:effectLst/>
                        </a:rPr>
                        <a:t>1.40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u="none" strike="noStrike">
                          <a:solidFill>
                            <a:srgbClr val="000000"/>
                          </a:solidFill>
                          <a:effectLst/>
                        </a:rPr>
                        <a:t>1.17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u="none" strike="noStrike">
                          <a:solidFill>
                            <a:srgbClr val="000000"/>
                          </a:solidFill>
                          <a:effectLst/>
                        </a:rPr>
                        <a:t>48.93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u="none" strike="noStrike">
                          <a:solidFill>
                            <a:srgbClr val="000000"/>
                          </a:solidFill>
                          <a:effectLst/>
                        </a:rPr>
                        <a:t>1.29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71143167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u="none" strike="noStrike">
                          <a:solidFill>
                            <a:srgbClr val="000000"/>
                          </a:solidFill>
                          <a:effectLst/>
                        </a:rPr>
                        <a:t>I495__W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u="none" strike="noStrike">
                          <a:solidFill>
                            <a:srgbClr val="000000"/>
                          </a:solidFill>
                          <a:effectLst/>
                        </a:rPr>
                        <a:t>59.06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56.19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u="none" strike="noStrike">
                          <a:solidFill>
                            <a:srgbClr val="000000"/>
                          </a:solidFill>
                          <a:effectLst/>
                        </a:rPr>
                        <a:t>0.20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u="none" strike="noStrike">
                          <a:solidFill>
                            <a:srgbClr val="000000"/>
                          </a:solidFill>
                          <a:effectLst/>
                        </a:rPr>
                        <a:t>0.25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u="none" strike="noStrike">
                          <a:solidFill>
                            <a:srgbClr val="000000"/>
                          </a:solidFill>
                          <a:effectLst/>
                        </a:rPr>
                        <a:t>57.63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u="none" strike="noStrike">
                          <a:solidFill>
                            <a:srgbClr val="000000"/>
                          </a:solidFill>
                          <a:effectLst/>
                        </a:rPr>
                        <a:t>0.23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20645359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u="none" strike="noStrike">
                          <a:solidFill>
                            <a:srgbClr val="000000"/>
                          </a:solidFill>
                          <a:effectLst/>
                        </a:rPr>
                        <a:t>I495__W_S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u="none" strike="noStrike">
                          <a:solidFill>
                            <a:srgbClr val="000000"/>
                          </a:solidFill>
                          <a:effectLst/>
                        </a:rPr>
                        <a:t>61.62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u="none" strike="noStrike">
                          <a:solidFill>
                            <a:srgbClr val="000000"/>
                          </a:solidFill>
                          <a:effectLst/>
                        </a:rPr>
                        <a:t>35.06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0.11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u="none" strike="noStrike">
                          <a:solidFill>
                            <a:srgbClr val="000000"/>
                          </a:solidFill>
                          <a:effectLst/>
                        </a:rPr>
                        <a:t>3.24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u="none" strike="noStrike">
                          <a:solidFill>
                            <a:srgbClr val="000000"/>
                          </a:solidFill>
                          <a:effectLst/>
                        </a:rPr>
                        <a:t>48.34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u="none" strike="noStrike">
                          <a:solidFill>
                            <a:srgbClr val="000000"/>
                          </a:solidFill>
                          <a:effectLst/>
                        </a:rPr>
                        <a:t>1.68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13129812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u="none" strike="noStrike">
                          <a:solidFill>
                            <a:srgbClr val="000000"/>
                          </a:solidFill>
                          <a:effectLst/>
                        </a:rPr>
                        <a:t>I495_Express__E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u="none" strike="noStrike">
                          <a:solidFill>
                            <a:srgbClr val="000000"/>
                          </a:solidFill>
                          <a:effectLst/>
                        </a:rPr>
                        <a:t>63.65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u="none" strike="noStrike">
                          <a:solidFill>
                            <a:srgbClr val="000000"/>
                          </a:solidFill>
                          <a:effectLst/>
                        </a:rPr>
                        <a:t>19.61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u="none" strike="noStrike">
                          <a:solidFill>
                            <a:srgbClr val="000000"/>
                          </a:solidFill>
                          <a:effectLst/>
                        </a:rPr>
                        <a:t>0.00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4.85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u="none" strike="noStrike">
                          <a:solidFill>
                            <a:srgbClr val="000000"/>
                          </a:solidFill>
                          <a:effectLst/>
                        </a:rPr>
                        <a:t>41.63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u="none" strike="noStrike">
                          <a:solidFill>
                            <a:srgbClr val="000000"/>
                          </a:solidFill>
                          <a:effectLst/>
                        </a:rPr>
                        <a:t>2.42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08275599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u="none" strike="noStrike">
                          <a:solidFill>
                            <a:srgbClr val="000000"/>
                          </a:solidFill>
                          <a:effectLst/>
                        </a:rPr>
                        <a:t>I495_Express__E_N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u="none" strike="noStrike">
                          <a:solidFill>
                            <a:srgbClr val="000000"/>
                          </a:solidFill>
                          <a:effectLst/>
                        </a:rPr>
                        <a:t>66.75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u="none" strike="noStrike">
                          <a:solidFill>
                            <a:srgbClr val="000000"/>
                          </a:solidFill>
                          <a:effectLst/>
                        </a:rPr>
                        <a:t>68.09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u="none" strike="noStrike">
                          <a:solidFill>
                            <a:srgbClr val="000000"/>
                          </a:solidFill>
                          <a:effectLst/>
                        </a:rPr>
                        <a:t>0.00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0.00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u="none" strike="noStrike">
                          <a:solidFill>
                            <a:srgbClr val="000000"/>
                          </a:solidFill>
                          <a:effectLst/>
                        </a:rPr>
                        <a:t>67.42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u="none" strike="noStrike">
                          <a:solidFill>
                            <a:srgbClr val="000000"/>
                          </a:solidFill>
                          <a:effectLst/>
                        </a:rPr>
                        <a:t>0.00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60422609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u="none" strike="noStrike">
                          <a:solidFill>
                            <a:srgbClr val="000000"/>
                          </a:solidFill>
                          <a:effectLst/>
                        </a:rPr>
                        <a:t>I495_Express__W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u="none" strike="noStrike">
                          <a:solidFill>
                            <a:srgbClr val="000000"/>
                          </a:solidFill>
                          <a:effectLst/>
                        </a:rPr>
                        <a:t>59.87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u="none" strike="noStrike">
                          <a:solidFill>
                            <a:srgbClr val="000000"/>
                          </a:solidFill>
                          <a:effectLst/>
                        </a:rPr>
                        <a:t>48.99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u="none" strike="noStrike">
                          <a:solidFill>
                            <a:srgbClr val="000000"/>
                          </a:solidFill>
                          <a:effectLst/>
                        </a:rPr>
                        <a:t>0.00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u="none" strike="noStrike">
                          <a:solidFill>
                            <a:srgbClr val="000000"/>
                          </a:solidFill>
                          <a:effectLst/>
                        </a:rPr>
                        <a:t>1.21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u="none" strike="noStrike">
                          <a:solidFill>
                            <a:srgbClr val="000000"/>
                          </a:solidFill>
                          <a:effectLst/>
                        </a:rPr>
                        <a:t>54.43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u="none" strike="noStrike">
                          <a:solidFill>
                            <a:srgbClr val="000000"/>
                          </a:solidFill>
                          <a:effectLst/>
                        </a:rPr>
                        <a:t>0.60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49148993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u="none" strike="noStrike">
                          <a:solidFill>
                            <a:srgbClr val="000000"/>
                          </a:solidFill>
                          <a:effectLst/>
                        </a:rPr>
                        <a:t>I495_Express__W_S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u="none" strike="noStrike">
                          <a:solidFill>
                            <a:srgbClr val="000000"/>
                          </a:solidFill>
                          <a:effectLst/>
                        </a:rPr>
                        <a:t>67.39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u="none" strike="noStrike">
                          <a:solidFill>
                            <a:srgbClr val="000000"/>
                          </a:solidFill>
                          <a:effectLst/>
                        </a:rPr>
                        <a:t>62.55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u="none" strike="noStrike">
                          <a:solidFill>
                            <a:srgbClr val="000000"/>
                          </a:solidFill>
                          <a:effectLst/>
                        </a:rPr>
                        <a:t>0.00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0.02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u="none" strike="noStrike">
                          <a:solidFill>
                            <a:srgbClr val="000000"/>
                          </a:solidFill>
                          <a:effectLst/>
                        </a:rPr>
                        <a:t>64.97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u="none" strike="noStrike">
                          <a:solidFill>
                            <a:srgbClr val="000000"/>
                          </a:solidFill>
                          <a:effectLst/>
                        </a:rPr>
                        <a:t>0.01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95691051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u="none" strike="noStrike">
                          <a:solidFill>
                            <a:srgbClr val="000000"/>
                          </a:solidFill>
                          <a:effectLst/>
                        </a:rPr>
                        <a:t>I66_I-66 Inside Beltway_E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u="none" strike="noStrike">
                          <a:solidFill>
                            <a:srgbClr val="000000"/>
                          </a:solidFill>
                          <a:effectLst/>
                        </a:rPr>
                        <a:t>53.42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u="none" strike="noStrike">
                          <a:solidFill>
                            <a:srgbClr val="000000"/>
                          </a:solidFill>
                          <a:effectLst/>
                        </a:rPr>
                        <a:t>39.01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u="none" strike="noStrike">
                          <a:solidFill>
                            <a:srgbClr val="000000"/>
                          </a:solidFill>
                          <a:effectLst/>
                        </a:rPr>
                        <a:t>0.59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u="none" strike="noStrike">
                          <a:solidFill>
                            <a:srgbClr val="000000"/>
                          </a:solidFill>
                          <a:effectLst/>
                        </a:rPr>
                        <a:t>2.29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46.22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u="none" strike="noStrike">
                          <a:solidFill>
                            <a:srgbClr val="000000"/>
                          </a:solidFill>
                          <a:effectLst/>
                        </a:rPr>
                        <a:t>1.44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48495447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u="none" strike="noStrike">
                          <a:solidFill>
                            <a:srgbClr val="000000"/>
                          </a:solidFill>
                          <a:effectLst/>
                        </a:rPr>
                        <a:t>I66_I-66 Inside Beltway_W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u="none" strike="noStrike">
                          <a:solidFill>
                            <a:srgbClr val="000000"/>
                          </a:solidFill>
                          <a:effectLst/>
                        </a:rPr>
                        <a:t>56.57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u="none" strike="noStrike">
                          <a:solidFill>
                            <a:srgbClr val="000000"/>
                          </a:solidFill>
                          <a:effectLst/>
                        </a:rPr>
                        <a:t>56.96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u="none" strike="noStrike">
                          <a:solidFill>
                            <a:srgbClr val="000000"/>
                          </a:solidFill>
                          <a:effectLst/>
                        </a:rPr>
                        <a:t>0.33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u="none" strike="noStrike">
                          <a:solidFill>
                            <a:srgbClr val="000000"/>
                          </a:solidFill>
                          <a:effectLst/>
                        </a:rPr>
                        <a:t>0.33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56.77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u="none" strike="noStrike">
                          <a:solidFill>
                            <a:srgbClr val="000000"/>
                          </a:solidFill>
                          <a:effectLst/>
                        </a:rPr>
                        <a:t>0.33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63814052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u="none" strike="noStrike">
                          <a:solidFill>
                            <a:srgbClr val="000000"/>
                          </a:solidFill>
                          <a:effectLst/>
                        </a:rPr>
                        <a:t>I66_I-66 outside Beltway_E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u="none" strike="noStrike">
                          <a:solidFill>
                            <a:srgbClr val="000000"/>
                          </a:solidFill>
                          <a:effectLst/>
                        </a:rPr>
                        <a:t>44.23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u="none" strike="noStrike">
                          <a:solidFill>
                            <a:srgbClr val="000000"/>
                          </a:solidFill>
                          <a:effectLst/>
                        </a:rPr>
                        <a:t>63.15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u="none" strike="noStrike">
                          <a:solidFill>
                            <a:srgbClr val="000000"/>
                          </a:solidFill>
                          <a:effectLst/>
                        </a:rPr>
                        <a:t>1.94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u="none" strike="noStrike">
                          <a:solidFill>
                            <a:srgbClr val="000000"/>
                          </a:solidFill>
                          <a:effectLst/>
                        </a:rPr>
                        <a:t>0.04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53.69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u="none" strike="noStrike">
                          <a:solidFill>
                            <a:srgbClr val="000000"/>
                          </a:solidFill>
                          <a:effectLst/>
                        </a:rPr>
                        <a:t>0.99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07695799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u="none" strike="noStrike">
                          <a:solidFill>
                            <a:srgbClr val="000000"/>
                          </a:solidFill>
                          <a:effectLst/>
                        </a:rPr>
                        <a:t>I66_I-66 outside Beltway_W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u="none" strike="noStrike">
                          <a:solidFill>
                            <a:srgbClr val="000000"/>
                          </a:solidFill>
                          <a:effectLst/>
                        </a:rPr>
                        <a:t>64.93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u="none" strike="noStrike">
                          <a:solidFill>
                            <a:srgbClr val="000000"/>
                          </a:solidFill>
                          <a:effectLst/>
                        </a:rPr>
                        <a:t>45.08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u="none" strike="noStrike">
                          <a:solidFill>
                            <a:srgbClr val="000000"/>
                          </a:solidFill>
                          <a:effectLst/>
                        </a:rPr>
                        <a:t>0.00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u="none" strike="noStrike">
                          <a:solidFill>
                            <a:srgbClr val="000000"/>
                          </a:solidFill>
                          <a:effectLst/>
                        </a:rPr>
                        <a:t>2.20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u="none" strike="noStrike">
                          <a:solidFill>
                            <a:srgbClr val="000000"/>
                          </a:solidFill>
                          <a:effectLst/>
                        </a:rPr>
                        <a:t>55.01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1.10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35038241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u="none" strike="noStrike">
                          <a:solidFill>
                            <a:srgbClr val="000000"/>
                          </a:solidFill>
                          <a:effectLst/>
                        </a:rPr>
                        <a:t>I95__N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u="none" strike="noStrike">
                          <a:solidFill>
                            <a:srgbClr val="000000"/>
                          </a:solidFill>
                          <a:effectLst/>
                        </a:rPr>
                        <a:t>45.95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u="none" strike="noStrike">
                          <a:solidFill>
                            <a:srgbClr val="000000"/>
                          </a:solidFill>
                          <a:effectLst/>
                        </a:rPr>
                        <a:t>63.86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u="none" strike="noStrike">
                          <a:solidFill>
                            <a:srgbClr val="000000"/>
                          </a:solidFill>
                          <a:effectLst/>
                        </a:rPr>
                        <a:t>1.36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u="none" strike="noStrike">
                          <a:solidFill>
                            <a:srgbClr val="000000"/>
                          </a:solidFill>
                          <a:effectLst/>
                        </a:rPr>
                        <a:t>0.00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u="none" strike="noStrike">
                          <a:solidFill>
                            <a:srgbClr val="000000"/>
                          </a:solidFill>
                          <a:effectLst/>
                        </a:rPr>
                        <a:t>54.90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0.68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0928939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u="none" strike="noStrike">
                          <a:solidFill>
                            <a:srgbClr val="000000"/>
                          </a:solidFill>
                          <a:effectLst/>
                        </a:rPr>
                        <a:t>I95__S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u="none" strike="noStrike">
                          <a:solidFill>
                            <a:srgbClr val="000000"/>
                          </a:solidFill>
                          <a:effectLst/>
                        </a:rPr>
                        <a:t>66.89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u="none" strike="noStrike">
                          <a:solidFill>
                            <a:srgbClr val="000000"/>
                          </a:solidFill>
                          <a:effectLst/>
                        </a:rPr>
                        <a:t>49.20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u="none" strike="noStrike">
                          <a:solidFill>
                            <a:srgbClr val="000000"/>
                          </a:solidFill>
                          <a:effectLst/>
                        </a:rPr>
                        <a:t>0.00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u="none" strike="noStrike">
                          <a:solidFill>
                            <a:srgbClr val="000000"/>
                          </a:solidFill>
                          <a:effectLst/>
                        </a:rPr>
                        <a:t>1.43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u="none" strike="noStrike">
                          <a:solidFill>
                            <a:srgbClr val="000000"/>
                          </a:solidFill>
                          <a:effectLst/>
                        </a:rPr>
                        <a:t>58.04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0.71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92435875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u="none" strike="noStrike">
                          <a:solidFill>
                            <a:srgbClr val="000000"/>
                          </a:solidFill>
                          <a:effectLst/>
                        </a:rPr>
                        <a:t>I95_Express__N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u="none" strike="noStrike">
                          <a:solidFill>
                            <a:srgbClr val="000000"/>
                          </a:solidFill>
                          <a:effectLst/>
                        </a:rPr>
                        <a:t>69.00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u="none" strike="noStrike">
                          <a:solidFill>
                            <a:srgbClr val="000000"/>
                          </a:solidFill>
                          <a:effectLst/>
                        </a:rPr>
                        <a:t>55.67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u="none" strike="noStrike">
                          <a:solidFill>
                            <a:srgbClr val="000000"/>
                          </a:solidFill>
                          <a:effectLst/>
                        </a:rPr>
                        <a:t>0.10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u="none" strike="noStrike">
                          <a:solidFill>
                            <a:srgbClr val="000000"/>
                          </a:solidFill>
                          <a:effectLst/>
                        </a:rPr>
                        <a:t>0.72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u="none" strike="noStrike">
                          <a:solidFill>
                            <a:srgbClr val="000000"/>
                          </a:solidFill>
                          <a:effectLst/>
                        </a:rPr>
                        <a:t>62.33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0.41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56923740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u="none" strike="noStrike">
                          <a:solidFill>
                            <a:srgbClr val="000000"/>
                          </a:solidFill>
                          <a:effectLst/>
                        </a:rPr>
                        <a:t>I95_Express__S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u="none" strike="noStrike">
                          <a:solidFill>
                            <a:srgbClr val="000000"/>
                          </a:solidFill>
                          <a:effectLst/>
                        </a:rPr>
                        <a:t>64.59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u="none" strike="noStrike">
                          <a:solidFill>
                            <a:srgbClr val="000000"/>
                          </a:solidFill>
                          <a:effectLst/>
                        </a:rPr>
                        <a:t>70.97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u="none" strike="noStrike">
                          <a:solidFill>
                            <a:srgbClr val="000000"/>
                          </a:solidFill>
                          <a:effectLst/>
                        </a:rPr>
                        <a:t>0.00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u="none" strike="noStrike">
                          <a:solidFill>
                            <a:srgbClr val="000000"/>
                          </a:solidFill>
                          <a:effectLst/>
                        </a:rPr>
                        <a:t>0.00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u="none" strike="noStrike">
                          <a:solidFill>
                            <a:srgbClr val="000000"/>
                          </a:solidFill>
                          <a:effectLst/>
                        </a:rPr>
                        <a:t>67.78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0.00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823006278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3BADF71F-56DE-405C-9ACC-059E1D8CDCF3}"/>
              </a:ext>
            </a:extLst>
          </p:cNvPr>
          <p:cNvSpPr txBox="1"/>
          <p:nvPr/>
        </p:nvSpPr>
        <p:spPr>
          <a:xfrm>
            <a:off x="193716" y="1301367"/>
            <a:ext cx="4574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Average speed and congestion duration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052D6D-0CEF-1BC9-99E8-02949E2E0533}"/>
              </a:ext>
            </a:extLst>
          </p:cNvPr>
          <p:cNvSpPr txBox="1"/>
          <p:nvPr/>
        </p:nvSpPr>
        <p:spPr>
          <a:xfrm>
            <a:off x="334879" y="6411983"/>
            <a:ext cx="68262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Prepared by Cambridge Systematics, Inc. and Arizona State University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682C56-6563-9F22-8D02-BA8AB91404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05609" y="5945470"/>
            <a:ext cx="1686391" cy="912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6226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AB89B-7F6E-44CD-A887-E159561B9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Link- and Corridor-Level Analytical VDF Model Validation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6AAB79-F819-4F07-9DDB-E5D9048C2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146" y="1786963"/>
            <a:ext cx="11754928" cy="465316"/>
          </a:xfrm>
        </p:spPr>
        <p:txBody>
          <a:bodyPr>
            <a:normAutofit/>
          </a:bodyPr>
          <a:lstStyle/>
          <a:p>
            <a:r>
              <a:rPr lang="en-US" sz="2000" dirty="0"/>
              <a:t>Period: 6am-8pm                          Observed Weekday Speed vs. </a:t>
            </a:r>
            <a:r>
              <a:rPr lang="en-US" sz="2000" dirty="0" err="1"/>
              <a:t>DTALite</a:t>
            </a:r>
            <a:r>
              <a:rPr lang="en-US" sz="2000" dirty="0"/>
              <a:t> Model Speed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966847-CD05-47F9-AA04-B08A416E93C2}"/>
              </a:ext>
            </a:extLst>
          </p:cNvPr>
          <p:cNvSpPr txBox="1"/>
          <p:nvPr/>
        </p:nvSpPr>
        <p:spPr>
          <a:xfrm>
            <a:off x="1055350" y="4782767"/>
            <a:ext cx="6261652" cy="37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</a:rPr>
              <a:t>I-395 East Direction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26D8EC-A233-45DD-8059-315AB2AC7E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8300" y="2525170"/>
            <a:ext cx="7176304" cy="20805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501B23-4B69-4828-9505-562E2E3EAD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146" y="2541375"/>
            <a:ext cx="4210833" cy="20481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D70DE2-480A-DD0A-B54D-304F6B70C6D0}"/>
              </a:ext>
            </a:extLst>
          </p:cNvPr>
          <p:cNvSpPr txBox="1"/>
          <p:nvPr/>
        </p:nvSpPr>
        <p:spPr>
          <a:xfrm>
            <a:off x="334879" y="6411983"/>
            <a:ext cx="68262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Prepared by Cambridge Systematics, Inc. and Arizona State University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CB84B0-09A2-8A33-5F64-652A21B580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05609" y="5945470"/>
            <a:ext cx="1686391" cy="912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6223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D58FAF23-E320-4A35-892C-7B9472B506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950" y="1367609"/>
            <a:ext cx="3638923" cy="23438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9AB89B-7F6E-44CD-A887-E159561B9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Link- and Corridor-Level Validation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966847-CD05-47F9-AA04-B08A416E93C2}"/>
              </a:ext>
            </a:extLst>
          </p:cNvPr>
          <p:cNvSpPr txBox="1"/>
          <p:nvPr/>
        </p:nvSpPr>
        <p:spPr>
          <a:xfrm>
            <a:off x="2885164" y="6087727"/>
            <a:ext cx="6261652" cy="37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</a:rPr>
              <a:t>I-395 N Direction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7BF6D028-76C4-4E91-8F8F-2140BC97C1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12516" y="3789349"/>
            <a:ext cx="3921815" cy="2313358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4028BDC-646D-4A3C-B5C8-54BCD3B35B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9627" y="1254209"/>
            <a:ext cx="3856463" cy="22846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3E1CF8B-927A-4959-BEFD-253F5C3A91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9587" y="3789349"/>
            <a:ext cx="3879027" cy="2313358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307A72A-B4C1-4C2D-95A0-3CD453BB3FA7}"/>
              </a:ext>
            </a:extLst>
          </p:cNvPr>
          <p:cNvCxnSpPr>
            <a:cxnSpLocks/>
          </p:cNvCxnSpPr>
          <p:nvPr/>
        </p:nvCxnSpPr>
        <p:spPr>
          <a:xfrm flipH="1">
            <a:off x="3307662" y="2191390"/>
            <a:ext cx="1232533" cy="422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779C5D7-7527-42A0-BD90-D4CE64B0FB72}"/>
              </a:ext>
            </a:extLst>
          </p:cNvPr>
          <p:cNvCxnSpPr>
            <a:cxnSpLocks/>
          </p:cNvCxnSpPr>
          <p:nvPr/>
        </p:nvCxnSpPr>
        <p:spPr>
          <a:xfrm flipH="1" flipV="1">
            <a:off x="2452855" y="2886323"/>
            <a:ext cx="2087341" cy="9859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1E5B98D-36A2-495D-BC03-4378567D1BDF}"/>
              </a:ext>
            </a:extLst>
          </p:cNvPr>
          <p:cNvCxnSpPr>
            <a:cxnSpLocks/>
          </p:cNvCxnSpPr>
          <p:nvPr/>
        </p:nvCxnSpPr>
        <p:spPr>
          <a:xfrm flipH="1" flipV="1">
            <a:off x="1248355" y="3429000"/>
            <a:ext cx="842838" cy="3350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E909C7A5-98CB-14D6-6C38-5A439E4921EC}"/>
              </a:ext>
            </a:extLst>
          </p:cNvPr>
          <p:cNvSpPr txBox="1"/>
          <p:nvPr/>
        </p:nvSpPr>
        <p:spPr>
          <a:xfrm>
            <a:off x="334879" y="6411983"/>
            <a:ext cx="68262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Prepared by Cambridge Systematics, Inc. and Arizona State University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0D898C-BFA3-3461-0453-D132864B97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05609" y="5945470"/>
            <a:ext cx="1686391" cy="912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3965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339DE30-6251-540C-8A5F-B6D320CD7B2B}"/>
              </a:ext>
            </a:extLst>
          </p:cNvPr>
          <p:cNvSpPr txBox="1">
            <a:spLocks/>
          </p:cNvSpPr>
          <p:nvPr/>
        </p:nvSpPr>
        <p:spPr>
          <a:xfrm>
            <a:off x="200025" y="301686"/>
            <a:ext cx="10515600" cy="46984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Future Research topics: Peak Load Factor (PLF)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947D8AB-F595-A4DE-D0C1-6B9B3D221C84}"/>
              </a:ext>
            </a:extLst>
          </p:cNvPr>
          <p:cNvSpPr txBox="1"/>
          <p:nvPr/>
        </p:nvSpPr>
        <p:spPr>
          <a:xfrm>
            <a:off x="342899" y="771526"/>
            <a:ext cx="74199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kern="50" dirty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Definition</a:t>
            </a:r>
            <a:endParaRPr lang="zh-CN" altLang="en-US" b="1" kern="50" dirty="0">
              <a:solidFill>
                <a:srgbClr val="000000"/>
              </a:solidFill>
              <a:highlight>
                <a:srgbClr val="FFFF00"/>
              </a:highlight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CD5A306-090F-915A-9915-1D87CC3789F8}"/>
                  </a:ext>
                </a:extLst>
              </p:cNvPr>
              <p:cNvSpPr txBox="1"/>
              <p:nvPr/>
            </p:nvSpPr>
            <p:spPr>
              <a:xfrm>
                <a:off x="1004886" y="1276953"/>
                <a:ext cx="9445400" cy="6674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P</m:t>
                      </m:r>
                      <m:r>
                        <m:rPr>
                          <m:sty m:val="p"/>
                        </m:rPr>
                        <a:rPr lang="en-US" smtClean="0">
                          <a:latin typeface="Cambria Math" panose="02040503050406030204" pitchFamily="18" charset="0"/>
                        </a:rPr>
                        <m:t>L</m:t>
                      </m:r>
                      <m:r>
                        <m:rPr>
                          <m:sty m:val="p"/>
                        </m:rPr>
                        <a:rPr lang="en-US" i="0">
                          <a:latin typeface="Cambria Math" panose="02040503050406030204" pitchFamily="18" charset="0"/>
                        </a:rPr>
                        <m:t>F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i="0">
                              <a:latin typeface="Cambria Math" panose="02040503050406030204" pitchFamily="18" charset="0"/>
                            </a:rPr>
                            <m:t>Average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i="0">
                              <a:latin typeface="Cambria Math" panose="02040503050406030204" pitchFamily="18" charset="0"/>
                            </a:rPr>
                            <m:t>hourly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i="0">
                              <a:latin typeface="Cambria Math" panose="02040503050406030204" pitchFamily="18" charset="0"/>
                            </a:rPr>
                            <m:t>volume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in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the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given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i="0">
                              <a:latin typeface="Cambria Math" panose="02040503050406030204" pitchFamily="18" charset="0"/>
                            </a:rPr>
                            <m:t>period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altLang="zh-CN" i="1">
                              <a:latin typeface="Cambria Math" panose="02040503050406030204" pitchFamily="18" charset="0"/>
                            </a:rPr>
                            <m:t>Maximun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i="0">
                              <a:latin typeface="Cambria Math" panose="02040503050406030204" pitchFamily="18" charset="0"/>
                            </a:rPr>
                            <m:t>hourly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i="0">
                              <a:latin typeface="Cambria Math" panose="02040503050406030204" pitchFamily="18" charset="0"/>
                            </a:rPr>
                            <m:t>volume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period</m:t>
                                  </m:r>
                                </m:sub>
                              </m:sSub>
                            </m:e>
                          </m:acc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sub>
                          </m:sSub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period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𝑇h𝑒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𝑛𝑢𝑚𝑏𝑒𝑟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𝑜𝑓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h𝑜𝑢𝑟𝑠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∗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CD5A306-090F-915A-9915-1D87CC3789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4886" y="1276953"/>
                <a:ext cx="9445400" cy="66749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0240AF0-887E-6950-5B96-B5778BDC3423}"/>
                  </a:ext>
                </a:extLst>
              </p:cNvPr>
              <p:cNvSpPr txBox="1"/>
              <p:nvPr/>
            </p:nvSpPr>
            <p:spPr>
              <a:xfrm>
                <a:off x="747486" y="1954593"/>
                <a:ext cx="6096000" cy="12497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effectLst/>
                    <a:latin typeface="Times New Roman" panose="02020603050405020304" pitchFamily="18" charset="0"/>
                    <a:ea typeface="MinionPro-Regular"/>
                    <a:cs typeface="Times New Roman" panose="02020603050405020304" pitchFamily="18" charset="0"/>
                  </a:rPr>
                  <a:t>Where,</a:t>
                </a:r>
                <a:endParaRPr lang="en-US" sz="1800" dirty="0">
                  <a:effectLst/>
                  <a:latin typeface="Calibri" panose="020F0502020204030204" pitchFamily="34" charset="0"/>
                  <a:ea typeface="DengXian" panose="02010600030101010101" pitchFamily="2" charset="-122"/>
                  <a:cs typeface="Times New Roman" panose="02020603050405020304" pitchFamily="18" charset="0"/>
                </a:endParaRPr>
              </a:p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800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period</m:t>
                        </m:r>
                      </m:sub>
                    </m:sSub>
                  </m:oMath>
                </a14:m>
                <a:r>
                  <a:rPr lang="en-US" sz="1800" dirty="0">
                    <a:effectLst/>
                    <a:latin typeface="Times New Roman" panose="02020603050405020304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: The total volume of the peak period</a:t>
                </a:r>
                <a:endParaRPr lang="en-US" sz="1800" dirty="0">
                  <a:effectLst/>
                  <a:latin typeface="Calibri" panose="020F0502020204030204" pitchFamily="34" charset="0"/>
                  <a:ea typeface="DengXian" panose="02010600030101010101" pitchFamily="2" charset="-122"/>
                  <a:cs typeface="Times New Roman" panose="02020603050405020304" pitchFamily="18" charset="0"/>
                </a:endParaRPr>
              </a:p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DengXian" panose="02010600030101010101" pitchFamily="2" charset="-122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DengXian" panose="02010600030101010101" pitchFamily="2" charset="-122"/>
                                <a:cs typeface="Times New Roman" panose="020206030504050203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1800">
                                <a:effectLst/>
                                <a:latin typeface="Cambria Math" panose="02040503050406030204" pitchFamily="18" charset="0"/>
                                <a:ea typeface="DengXian" panose="02010600030101010101" pitchFamily="2" charset="-122"/>
                                <a:cs typeface="Times New Roman" panose="02020603050405020304" pitchFamily="18" charset="0"/>
                              </a:rPr>
                              <m:t>period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1800" dirty="0">
                    <a:effectLst/>
                    <a:latin typeface="Times New Roman" panose="02020603050405020304" pitchFamily="18" charset="0"/>
                    <a:ea typeface="MinionPro-Regular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>
                        <a:effectLst/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Average</m:t>
                    </m:r>
                    <m:r>
                      <a:rPr lang="en-US" sz="1800">
                        <a:effectLst/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800">
                        <a:effectLst/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hourly</m:t>
                    </m:r>
                    <m:r>
                      <a:rPr lang="en-US" sz="1800">
                        <a:effectLst/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800">
                        <a:effectLst/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volume</m:t>
                    </m:r>
                    <m:r>
                      <a:rPr lang="en-US" sz="1800">
                        <a:effectLst/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800">
                        <a:effectLst/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of</m:t>
                    </m:r>
                    <m:r>
                      <a:rPr lang="en-US" sz="1800">
                        <a:effectLst/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800">
                        <a:effectLst/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1800">
                        <a:effectLst/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800">
                        <a:effectLst/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period</m:t>
                    </m:r>
                  </m:oMath>
                </a14:m>
                <a:endParaRPr lang="en-US" sz="1800" dirty="0">
                  <a:effectLst/>
                  <a:latin typeface="Calibri" panose="020F0502020204030204" pitchFamily="34" charset="0"/>
                  <a:ea typeface="DengXian" panose="02010600030101010101" pitchFamily="2" charset="-122"/>
                  <a:cs typeface="Times New Roman" panose="02020603050405020304" pitchFamily="18" charset="0"/>
                </a:endParaRPr>
              </a:p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800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max</m:t>
                        </m:r>
                      </m:sub>
                    </m:sSub>
                  </m:oMath>
                </a14:m>
                <a:r>
                  <a:rPr lang="en-US" sz="1800" dirty="0">
                    <a:effectLst/>
                    <a:latin typeface="Times New Roman" panose="02020603050405020304" pitchFamily="18" charset="0"/>
                    <a:ea typeface="MinionPro-Regular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b="0" i="0" smtClean="0">
                        <a:effectLst/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Peak</m:t>
                    </m:r>
                    <m:r>
                      <a:rPr lang="en-US" sz="1800" b="0" i="0" smtClean="0">
                        <a:effectLst/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800" b="0" i="0" smtClean="0">
                        <a:effectLst/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hour</m:t>
                    </m:r>
                    <m:r>
                      <a:rPr lang="en-US" sz="1800" b="0" i="0" smtClean="0">
                        <a:effectLst/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800">
                        <a:effectLst/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volume</m:t>
                    </m:r>
                  </m:oMath>
                </a14:m>
                <a:endParaRPr lang="en-US" sz="1800" dirty="0">
                  <a:effectLst/>
                  <a:latin typeface="Calibri" panose="020F0502020204030204" pitchFamily="34" charset="0"/>
                  <a:ea typeface="DengXian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0240AF0-887E-6950-5B96-B5778BDC34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486" y="1954593"/>
                <a:ext cx="6096000" cy="1249701"/>
              </a:xfrm>
              <a:prstGeom prst="rect">
                <a:avLst/>
              </a:prstGeom>
              <a:blipFill>
                <a:blip r:embed="rId4"/>
                <a:stretch>
                  <a:fillRect l="-900" t="-3415" b="-63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875E2BE1-E372-C62C-D25E-FC63DC7E5C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501" y="3537329"/>
            <a:ext cx="5441407" cy="28488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BC9F85B-E66C-FDF4-5ACD-416ECCBE4616}"/>
                  </a:ext>
                </a:extLst>
              </p:cNvPr>
              <p:cNvSpPr txBox="1"/>
              <p:nvPr/>
            </p:nvSpPr>
            <p:spPr>
              <a:xfrm>
                <a:off x="6382097" y="4380718"/>
                <a:ext cx="6097384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sz="1800" i="1" smtClean="0">
                            <a:effectLst/>
                            <a:latin typeface="Cambria Math" panose="02040503050406030204" pitchFamily="18" charset="0"/>
                            <a:ea typeface="MinionPro-Regular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MinionPro-Regular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MinionPro-Regular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  <m:sup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MinionPro-Regular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en-US" sz="1800" dirty="0">
                    <a:effectLst/>
                    <a:latin typeface="Times New Roman" panose="02020603050405020304" pitchFamily="18" charset="0"/>
                    <a:ea typeface="MinionPro-Regular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−0.5</m:t>
                    </m:r>
                  </m:oMath>
                </a14:m>
                <a:r>
                  <a:rPr lang="en-US" sz="1800" dirty="0">
                    <a:effectLst/>
                    <a:latin typeface="Times New Roman" panose="02020603050405020304" pitchFamily="18" charset="0"/>
                    <a:ea typeface="MinionPro-Regular"/>
                    <a:cs typeface="Times New Roman" panose="02020603050405020304" pitchFamily="18" charset="0"/>
                  </a:rPr>
                  <a:t> hours</a:t>
                </a:r>
                <a:endParaRPr lang="en-US" sz="1800" dirty="0">
                  <a:effectLst/>
                  <a:latin typeface="Calibri" panose="020F0502020204030204" pitchFamily="34" charset="0"/>
                  <a:ea typeface="DengXian" panose="02010600030101010101" pitchFamily="2" charset="-122"/>
                  <a:cs typeface="Times New Roman" panose="02020603050405020304" pitchFamily="18" charset="0"/>
                </a:endParaRPr>
              </a:p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MinionPro-Regular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MinionPro-Regular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MinionPro-Regular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MinionPro-Regular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en-US" sz="1800" dirty="0">
                    <a:effectLst/>
                    <a:latin typeface="Times New Roman" panose="02020603050405020304" pitchFamily="18" charset="0"/>
                    <a:ea typeface="MinionPro-Regular"/>
                    <a:cs typeface="Times New Roman" panose="02020603050405020304" pitchFamily="18" charset="0"/>
                  </a:rPr>
                  <a:t>: </a:t>
                </a:r>
                <a:r>
                  <a:rPr lang="en-US" sz="1800" dirty="0">
                    <a:effectLst/>
                    <a:latin typeface="Times New Roman" panose="02020603050405020304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time index with maximum inflow rate which equals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1800" dirty="0">
                  <a:effectLst/>
                  <a:latin typeface="Calibri" panose="020F0502020204030204" pitchFamily="34" charset="0"/>
                  <a:ea typeface="DengXian" panose="02010600030101010101" pitchFamily="2" charset="-122"/>
                  <a:cs typeface="Times New Roman" panose="02020603050405020304" pitchFamily="18" charset="0"/>
                </a:endParaRPr>
              </a:p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MinionPro-Regular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MinionPro-Regular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MinionPro-Regular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MinionPro-Regular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en-US" sz="1800" dirty="0">
                    <a:effectLst/>
                    <a:latin typeface="Times New Roman" panose="02020603050405020304" pitchFamily="18" charset="0"/>
                    <a:ea typeface="MinionPro-Regular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+0.5</m:t>
                    </m:r>
                  </m:oMath>
                </a14:m>
                <a:r>
                  <a:rPr lang="en-US" sz="1800" dirty="0">
                    <a:effectLst/>
                    <a:latin typeface="Times New Roman" panose="02020603050405020304" pitchFamily="18" charset="0"/>
                    <a:ea typeface="MinionPro-Regular"/>
                    <a:cs typeface="Times New Roman" panose="02020603050405020304" pitchFamily="18" charset="0"/>
                  </a:rPr>
                  <a:t> hours</a:t>
                </a:r>
                <a:endParaRPr lang="en-US" sz="1800" dirty="0">
                  <a:effectLst/>
                  <a:latin typeface="Calibri" panose="020F0502020204030204" pitchFamily="34" charset="0"/>
                  <a:ea typeface="DengXian" panose="02010600030101010101" pitchFamily="2" charset="-122"/>
                  <a:cs typeface="Times New Roman" panose="02020603050405020304" pitchFamily="18" charset="0"/>
                </a:endParaRPr>
              </a:p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MinionPro-Regular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l-GR" sz="18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𝜇</m:t>
                        </m:r>
                      </m:e>
                      <m:sup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MinionPro-Regular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1800" dirty="0">
                    <a:effectLst/>
                    <a:latin typeface="Times New Roman" panose="02020603050405020304" pitchFamily="18" charset="0"/>
                    <a:ea typeface="MinionPro-Regular"/>
                    <a:cs typeface="Times New Roman" panose="02020603050405020304" pitchFamily="18" charset="0"/>
                  </a:rPr>
                  <a:t>: reference discharge rate which equals to </a:t>
                </a:r>
                <a14:m>
                  <m:oMath xmlns:m="http://schemas.openxmlformats.org/officeDocument/2006/math">
                    <m:r>
                      <a:rPr lang="el-GR" sz="1800" i="1">
                        <a:effectLst/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𝜆</m:t>
                    </m:r>
                    <m:d>
                      <m:d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MinionPro-Regular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MinionPro-Regular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MinionPro-Regular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MinionPro-Regular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bSup>
                      </m:e>
                    </m:d>
                  </m:oMath>
                </a14:m>
                <a:endParaRPr lang="en-US" sz="1800" dirty="0">
                  <a:effectLst/>
                  <a:latin typeface="Calibri" panose="020F0502020204030204" pitchFamily="34" charset="0"/>
                  <a:ea typeface="DengXian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BC9F85B-E66C-FDF4-5ACD-416ECCBE46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2097" y="4380718"/>
                <a:ext cx="6097384" cy="1200329"/>
              </a:xfrm>
              <a:prstGeom prst="rect">
                <a:avLst/>
              </a:prstGeom>
              <a:blipFill>
                <a:blip r:embed="rId6"/>
                <a:stretch>
                  <a:fillRect t="-3553" b="-65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113C5EF-4133-471B-345C-C55A85C60472}"/>
                  </a:ext>
                </a:extLst>
              </p:cNvPr>
              <p:cNvSpPr txBox="1"/>
              <p:nvPr/>
            </p:nvSpPr>
            <p:spPr>
              <a:xfrm>
                <a:off x="6868460" y="5890005"/>
                <a:ext cx="1788827" cy="559192"/>
              </a:xfrm>
              <a:prstGeom prst="rect">
                <a:avLst/>
              </a:prstGeom>
              <a:noFill/>
              <a:ln w="12700"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max</m:t>
                        </m:r>
                      </m:sub>
                    </m:sSub>
                  </m:oMath>
                </a14:m>
                <a:r>
                  <a:rPr lang="en-US" dirty="0"/>
                  <a:t>=</a:t>
                </a:r>
                <a14:m>
                  <m:oMath xmlns:m="http://schemas.openxmlformats.org/officeDocument/2006/math">
                    <m:nary>
                      <m:nary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  <a:ea typeface="MinionPro-Regular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MinionPro-Regular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MinionPro-Regular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MinionPro-Regular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bSup>
                      </m:sub>
                      <m:sup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  <a:ea typeface="MinionPro-Regular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MinionPro-Regular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MinionPro-Regular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MinionPro-Regular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bSup>
                      </m:sup>
                      <m:e>
                        <m:r>
                          <a:rPr lang="el-GR" i="1"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𝜆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DengXian" panose="02010600030101010101" pitchFamily="2" charset="-122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MinionPro-Regular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e>
                        </m:d>
                      </m:e>
                    </m:nary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𝑑𝑡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113C5EF-4133-471B-345C-C55A85C604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8460" y="5890005"/>
                <a:ext cx="1788827" cy="559192"/>
              </a:xfrm>
              <a:prstGeom prst="rect">
                <a:avLst/>
              </a:prstGeom>
              <a:blipFill>
                <a:blip r:embed="rId7"/>
                <a:stretch>
                  <a:fillRect b="-1064"/>
                </a:stretch>
              </a:blipFill>
              <a:ln w="127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953418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3">
            <a:extLst>
              <a:ext uri="{FF2B5EF4-FFF2-40B4-BE49-F238E27FC236}">
                <a16:creationId xmlns:a16="http://schemas.microsoft.com/office/drawing/2014/main" id="{B65023A5-E296-4EA4-9156-67462A16978B}"/>
              </a:ext>
            </a:extLst>
          </p:cNvPr>
          <p:cNvSpPr txBox="1">
            <a:spLocks/>
          </p:cNvSpPr>
          <p:nvPr/>
        </p:nvSpPr>
        <p:spPr>
          <a:xfrm>
            <a:off x="643467" y="321734"/>
            <a:ext cx="10905066" cy="1135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Final words: GMNS</a:t>
            </a:r>
            <a:endParaRPr lang="en-US" sz="36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E2E8E76-5CEA-1C28-A904-B2CACBF4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BCFE5-F571-4DCF-8907-E4ABB89F290B}" type="slidenum">
              <a:rPr lang="en-US" smtClean="0"/>
              <a:t>39</a:t>
            </a:fld>
            <a:endParaRPr lang="en-US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693E83D2-DCDD-DC0C-CDA0-D593D42B1DD7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8E9CB2-2897-44F3-B96C-AE93A821D237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C04AA6-6F13-7DE4-8B7F-1013A9F43A98}"/>
              </a:ext>
            </a:extLst>
          </p:cNvPr>
          <p:cNvSpPr txBox="1"/>
          <p:nvPr/>
        </p:nvSpPr>
        <p:spPr>
          <a:xfrm>
            <a:off x="920635" y="6253541"/>
            <a:ext cx="60973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github.com/zephyr-data-specs/GMNS 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10139F0-EBC6-FFDE-7CF4-342248B09A71}"/>
              </a:ext>
            </a:extLst>
          </p:cNvPr>
          <p:cNvSpPr txBox="1">
            <a:spLocks/>
          </p:cNvSpPr>
          <p:nvPr/>
        </p:nvSpPr>
        <p:spPr>
          <a:xfrm>
            <a:off x="476380" y="1496990"/>
            <a:ext cx="10340778" cy="131511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  <a:p>
            <a:r>
              <a:rPr lang="en-US"/>
              <a:t>The objective of the General Modeling Network Specification (GMNS) is to provide </a:t>
            </a:r>
            <a:r>
              <a:rPr lang="en-US" b="1"/>
              <a:t>a common human and machine-readable format </a:t>
            </a:r>
            <a:r>
              <a:rPr lang="en-US"/>
              <a:t>for sharing routable road network files.</a:t>
            </a:r>
          </a:p>
          <a:p>
            <a:pPr lvl="1"/>
            <a:r>
              <a:rPr lang="en-US"/>
              <a:t>It is designed to be used in </a:t>
            </a:r>
            <a:r>
              <a:rPr lang="en-US" b="1"/>
              <a:t>multi-resolution and multi-modal </a:t>
            </a:r>
            <a:r>
              <a:rPr lang="en-US"/>
              <a:t>static and dynamic transportation planning and operations models.</a:t>
            </a:r>
          </a:p>
          <a:p>
            <a:pPr lvl="1"/>
            <a:r>
              <a:rPr lang="en-US"/>
              <a:t>It will facilitate the </a:t>
            </a:r>
            <a:r>
              <a:rPr lang="en-US" b="1"/>
              <a:t>sharing of tools and data sources </a:t>
            </a:r>
            <a:r>
              <a:rPr lang="en-US"/>
              <a:t>by modelers.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90136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2FE016C-F12A-41D4-927C-03E0C27C6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r>
              <a:rPr lang="en-US" sz="3600" b="1" dirty="0"/>
              <a:t>Introduction to volume-to-delay function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823638" y="1320542"/>
            <a:ext cx="10905066" cy="4393982"/>
          </a:xfrm>
        </p:spPr>
        <p:txBody>
          <a:bodyPr>
            <a:noAutofit/>
          </a:bodyPr>
          <a:lstStyle/>
          <a:p>
            <a:pPr>
              <a:spcBef>
                <a:spcPts val="450"/>
              </a:spcBef>
              <a:buFont typeface="Wingdings" panose="05000000000000000000" pitchFamily="2" charset="2"/>
              <a:buChar char="Ø"/>
            </a:pPr>
            <a:r>
              <a:rPr lang="en-US" altLang="zh-CN" sz="2200" dirty="0"/>
              <a:t> Standard static traffic assignment (STA): average travel time as a positive, nonlinear, and strictly increasing functions of volume-to-capacity ratio.</a:t>
            </a:r>
          </a:p>
          <a:p>
            <a:pPr>
              <a:spcBef>
                <a:spcPts val="450"/>
              </a:spcBef>
            </a:pPr>
            <a:endParaRPr lang="en-US" altLang="zh-CN" sz="2200" dirty="0"/>
          </a:p>
          <a:p>
            <a:pPr>
              <a:spcBef>
                <a:spcPts val="450"/>
              </a:spcBef>
              <a:buFont typeface="Wingdings" panose="05000000000000000000" pitchFamily="2" charset="2"/>
              <a:buChar char="Ø"/>
            </a:pPr>
            <a:r>
              <a:rPr lang="en-US" sz="2200" dirty="0"/>
              <a:t> Basic parameters of a VDF:</a:t>
            </a:r>
          </a:p>
          <a:p>
            <a:pPr lvl="1">
              <a:spcBef>
                <a:spcPts val="450"/>
              </a:spcBef>
            </a:pPr>
            <a:r>
              <a:rPr lang="en-US" altLang="zh-CN" sz="2200" dirty="0"/>
              <a:t>Free-flow travel time and the ultimate capacity of the link</a:t>
            </a:r>
          </a:p>
          <a:p>
            <a:pPr lvl="1">
              <a:spcBef>
                <a:spcPts val="450"/>
              </a:spcBef>
            </a:pPr>
            <a:r>
              <a:rPr lang="en-US" altLang="zh-CN" sz="2200" dirty="0"/>
              <a:t>Other factors: distance, frequency of traffic signals, network knowledge, presence of tolls, safety, traffic information</a:t>
            </a:r>
          </a:p>
          <a:p>
            <a:pPr lvl="1">
              <a:spcBef>
                <a:spcPts val="450"/>
              </a:spcBef>
            </a:pPr>
            <a:endParaRPr lang="en-US" sz="2200" dirty="0"/>
          </a:p>
          <a:p>
            <a:pPr>
              <a:spcBef>
                <a:spcPts val="450"/>
              </a:spcBef>
              <a:buFont typeface="Wingdings" panose="05000000000000000000" pitchFamily="2" charset="2"/>
              <a:buChar char="Ø"/>
            </a:pPr>
            <a:r>
              <a:rPr lang="en-US" altLang="zh-CN" sz="2200" dirty="0"/>
              <a:t> Average vehicle delay: difference in travel time between vehicles unaffected and affected by the bottleneck</a:t>
            </a:r>
          </a:p>
          <a:p>
            <a:pPr>
              <a:spcBef>
                <a:spcPts val="450"/>
              </a:spcBef>
            </a:pPr>
            <a:endParaRPr lang="en-US" altLang="zh-CN" sz="2200" dirty="0"/>
          </a:p>
          <a:p>
            <a:pPr>
              <a:spcBef>
                <a:spcPts val="450"/>
              </a:spcBef>
              <a:buFont typeface="Wingdings" panose="05000000000000000000" pitchFamily="2" charset="2"/>
              <a:buChar char="Ø"/>
            </a:pPr>
            <a:r>
              <a:rPr lang="en-US" altLang="zh-CN" sz="2200" dirty="0"/>
              <a:t> Queue formulation and dissipation in a bottleneck (</a:t>
            </a:r>
            <a: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M/D/n/FIFO )</a:t>
            </a:r>
            <a:endParaRPr lang="en-US" altLang="zh-CN" sz="2200" dirty="0"/>
          </a:p>
          <a:p>
            <a:pPr lvl="1">
              <a:spcBef>
                <a:spcPts val="450"/>
              </a:spcBef>
            </a:pPr>
            <a:r>
              <a:rPr lang="en-US" altLang="zh-CN" sz="2200" dirty="0"/>
              <a:t>Random vehicles arrival at a bottleneck (M)</a:t>
            </a:r>
          </a:p>
          <a:p>
            <a:pPr lvl="1">
              <a:spcBef>
                <a:spcPts val="450"/>
              </a:spcBef>
            </a:pPr>
            <a:r>
              <a:rPr lang="en-US" altLang="zh-CN" sz="2200" dirty="0"/>
              <a:t>Constant departure rate (D) in multiple lanes (n)</a:t>
            </a:r>
          </a:p>
          <a:p>
            <a:pPr lvl="1">
              <a:spcBef>
                <a:spcPts val="450"/>
              </a:spcBef>
            </a:pPr>
            <a:r>
              <a:rPr lang="en-US" altLang="zh-CN" sz="2200" dirty="0"/>
              <a:t>First in-first out (FIFO) rule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Isosceles Triangle 49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Isosceles Triangle 51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6D33CE2-6CBE-9CFB-285B-7FE95977D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BCFE5-F571-4DCF-8907-E4ABB89F290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402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3">
            <a:extLst>
              <a:ext uri="{FF2B5EF4-FFF2-40B4-BE49-F238E27FC236}">
                <a16:creationId xmlns:a16="http://schemas.microsoft.com/office/drawing/2014/main" id="{B65023A5-E296-4EA4-9156-67462A16978B}"/>
              </a:ext>
            </a:extLst>
          </p:cNvPr>
          <p:cNvSpPr txBox="1">
            <a:spLocks/>
          </p:cNvSpPr>
          <p:nvPr/>
        </p:nvSpPr>
        <p:spPr>
          <a:xfrm>
            <a:off x="643467" y="321734"/>
            <a:ext cx="10905066" cy="1135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GMNS</a:t>
            </a:r>
            <a:endParaRPr lang="en-US" sz="36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E2E8E76-5CEA-1C28-A904-B2CACBF4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BCFE5-F571-4DCF-8907-E4ABB89F290B}" type="slidenum">
              <a:rPr lang="en-US" smtClean="0"/>
              <a:t>40</a:t>
            </a:fld>
            <a:endParaRPr lang="en-US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693E83D2-DCDD-DC0C-CDA0-D593D42B1DD7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8E9CB2-2897-44F3-B96C-AE93A821D237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C04AA6-6F13-7DE4-8B7F-1013A9F43A98}"/>
              </a:ext>
            </a:extLst>
          </p:cNvPr>
          <p:cNvSpPr txBox="1"/>
          <p:nvPr/>
        </p:nvSpPr>
        <p:spPr>
          <a:xfrm>
            <a:off x="920635" y="6253541"/>
            <a:ext cx="60973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github.com/zephyr-data-specs/GMNS 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3BC2865-E328-5666-AA32-40252B5CF7FE}"/>
              </a:ext>
            </a:extLst>
          </p:cNvPr>
          <p:cNvSpPr txBox="1">
            <a:spLocks/>
          </p:cNvSpPr>
          <p:nvPr/>
        </p:nvSpPr>
        <p:spPr>
          <a:xfrm>
            <a:off x="838200" y="1817312"/>
            <a:ext cx="4967796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 project is overseen by a project management group, with MPO, city, industry, academic and US DOT participation. In 2019, with support from the </a:t>
            </a:r>
            <a:r>
              <a:rPr lang="en-US" b="1" dirty="0"/>
              <a:t>Federal Highway Administration</a:t>
            </a:r>
            <a:r>
              <a:rPr lang="en-US" dirty="0"/>
              <a:t>, the team developed requirements and an initial release of the specification.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4066AE-925D-92C0-D821-DCD367B17D6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263144"/>
            <a:ext cx="5943600" cy="32626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9933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3">
            <a:extLst>
              <a:ext uri="{FF2B5EF4-FFF2-40B4-BE49-F238E27FC236}">
                <a16:creationId xmlns:a16="http://schemas.microsoft.com/office/drawing/2014/main" id="{B65023A5-E296-4EA4-9156-67462A16978B}"/>
              </a:ext>
            </a:extLst>
          </p:cNvPr>
          <p:cNvSpPr txBox="1">
            <a:spLocks/>
          </p:cNvSpPr>
          <p:nvPr/>
        </p:nvSpPr>
        <p:spPr>
          <a:xfrm>
            <a:off x="643467" y="321734"/>
            <a:ext cx="10905066" cy="1135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Open-source tools: GTFS2GMNS</a:t>
            </a:r>
            <a:endParaRPr lang="en-US" sz="36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E2E8E76-5CEA-1C28-A904-B2CACBF4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BCFE5-F571-4DCF-8907-E4ABB89F290B}" type="slidenum">
              <a:rPr lang="en-US" smtClean="0"/>
              <a:t>41</a:t>
            </a:fld>
            <a:endParaRPr lang="en-US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693E83D2-DCDD-DC0C-CDA0-D593D42B1DD7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8E9CB2-2897-44F3-B96C-AE93A821D237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F5E9F0-2B85-4276-F866-2A9B202740CD}"/>
              </a:ext>
            </a:extLst>
          </p:cNvPr>
          <p:cNvSpPr txBox="1"/>
          <p:nvPr/>
        </p:nvSpPr>
        <p:spPr>
          <a:xfrm>
            <a:off x="750403" y="1265689"/>
            <a:ext cx="9423744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General Transit Feed Specification (GTFS) is a data specification that allows public transit agencies to publish their transit data.</a:t>
            </a:r>
          </a:p>
          <a:p>
            <a:endParaRPr lang="en-US" sz="1600" dirty="0"/>
          </a:p>
          <a:p>
            <a:r>
              <a:rPr lang="en-US" sz="1600" dirty="0"/>
              <a:t>GTFS2GMNS is an open-source Python code that enables users to conveniently construct any multi-modal transit network in GMNS format from GTFS. </a:t>
            </a:r>
            <a:r>
              <a:rPr lang="en-US" sz="1600" dirty="0">
                <a:hlinkClick r:id="rId3"/>
              </a:rPr>
              <a:t>https://github.com/asu-trans-ai-lab/GTFS2GMNS</a:t>
            </a:r>
            <a:r>
              <a:rPr lang="en-US" sz="1600" dirty="0"/>
              <a:t> </a:t>
            </a:r>
          </a:p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Developers: Fang (Alicia) Tang (PhD student, ASU), </a:t>
            </a:r>
            <a:r>
              <a:rPr lang="en-US" dirty="0" err="1"/>
              <a:t>Xianting</a:t>
            </a:r>
            <a:r>
              <a:rPr lang="en-US" dirty="0"/>
              <a:t> (Alice) Huang (MS student, CMU)</a:t>
            </a:r>
          </a:p>
        </p:txBody>
      </p:sp>
      <p:pic>
        <p:nvPicPr>
          <p:cNvPr id="5" name="Picture 2" descr="Diagram  Description automatically generated">
            <a:extLst>
              <a:ext uri="{FF2B5EF4-FFF2-40B4-BE49-F238E27FC236}">
                <a16:creationId xmlns:a16="http://schemas.microsoft.com/office/drawing/2014/main" id="{CF8F93DE-2D22-68C0-4194-0C301E5497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402" y="3039436"/>
            <a:ext cx="4952129" cy="3825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CB603AE-C220-F4A2-76D5-C4DB31040018}"/>
              </a:ext>
            </a:extLst>
          </p:cNvPr>
          <p:cNvGraphicFramePr>
            <a:graphicFrameLocks noGrp="1"/>
          </p:cNvGraphicFramePr>
          <p:nvPr/>
        </p:nvGraphicFramePr>
        <p:xfrm>
          <a:off x="6095999" y="3428999"/>
          <a:ext cx="5345597" cy="293303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27733">
                  <a:extLst>
                    <a:ext uri="{9D8B030D-6E8A-4147-A177-3AD203B41FA5}">
                      <a16:colId xmlns:a16="http://schemas.microsoft.com/office/drawing/2014/main" val="353017731"/>
                    </a:ext>
                  </a:extLst>
                </a:gridCol>
                <a:gridCol w="1717822">
                  <a:extLst>
                    <a:ext uri="{9D8B030D-6E8A-4147-A177-3AD203B41FA5}">
                      <a16:colId xmlns:a16="http://schemas.microsoft.com/office/drawing/2014/main" val="201929870"/>
                    </a:ext>
                  </a:extLst>
                </a:gridCol>
                <a:gridCol w="2500042">
                  <a:extLst>
                    <a:ext uri="{9D8B030D-6E8A-4147-A177-3AD203B41FA5}">
                      <a16:colId xmlns:a16="http://schemas.microsoft.com/office/drawing/2014/main" val="2752903848"/>
                    </a:ext>
                  </a:extLst>
                </a:gridCol>
              </a:tblGrid>
              <a:tr h="440254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link type code</a:t>
                      </a:r>
                      <a:endParaRPr lang="en-CN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675" marR="106675"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link type name</a:t>
                      </a:r>
                      <a:endParaRPr lang="en-CN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675" marR="106675"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definition</a:t>
                      </a:r>
                      <a:endParaRPr lang="en-CN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675" marR="106675" marT="0" marB="0"/>
                </a:tc>
                <a:extLst>
                  <a:ext uri="{0D108BD9-81ED-4DB2-BD59-A6C34878D82A}">
                    <a16:rowId xmlns:a16="http://schemas.microsoft.com/office/drawing/2014/main" val="3438653183"/>
                  </a:ext>
                </a:extLst>
              </a:tr>
              <a:tr h="760535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CN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675" marR="106675"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Access/egress links </a:t>
                      </a:r>
                      <a:endParaRPr lang="en-CN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675" marR="106675"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Links from activity zones to bus/metro or commuter rail stations </a:t>
                      </a:r>
                      <a:endParaRPr lang="en-CN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675" marR="106675" marT="0" marB="0"/>
                </a:tc>
                <a:extLst>
                  <a:ext uri="{0D108BD9-81ED-4DB2-BD59-A6C34878D82A}">
                    <a16:rowId xmlns:a16="http://schemas.microsoft.com/office/drawing/2014/main" val="481052342"/>
                  </a:ext>
                </a:extLst>
              </a:tr>
              <a:tr h="440318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CN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675" marR="106675"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Boarding/deboarding links</a:t>
                      </a:r>
                      <a:endParaRPr lang="en-CN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675" marR="106675"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Links connecting stations to stops of directed routes</a:t>
                      </a:r>
                      <a:endParaRPr lang="en-CN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675" marR="106675" marT="0" marB="0"/>
                </a:tc>
                <a:extLst>
                  <a:ext uri="{0D108BD9-81ED-4DB2-BD59-A6C34878D82A}">
                    <a16:rowId xmlns:a16="http://schemas.microsoft.com/office/drawing/2014/main" val="4189601380"/>
                  </a:ext>
                </a:extLst>
              </a:tr>
              <a:tr h="709464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CN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675" marR="106675"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Service links</a:t>
                      </a:r>
                      <a:endParaRPr lang="en-CN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675" marR="106675"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The links representing the planning of each route</a:t>
                      </a:r>
                      <a:endParaRPr lang="en-CN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675" marR="106675" marT="0" marB="0"/>
                </a:tc>
                <a:extLst>
                  <a:ext uri="{0D108BD9-81ED-4DB2-BD59-A6C34878D82A}">
                    <a16:rowId xmlns:a16="http://schemas.microsoft.com/office/drawing/2014/main" val="3208859752"/>
                  </a:ext>
                </a:extLst>
              </a:tr>
              <a:tr h="440254"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CN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675" marR="106675"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Transferring links</a:t>
                      </a:r>
                      <a:endParaRPr lang="en-CN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675" marR="106675" marT="0" marB="0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Transferring links between different stations/stops</a:t>
                      </a:r>
                      <a:endParaRPr lang="en-CN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6675" marR="106675" marT="0" marB="0"/>
                </a:tc>
                <a:extLst>
                  <a:ext uri="{0D108BD9-81ED-4DB2-BD59-A6C34878D82A}">
                    <a16:rowId xmlns:a16="http://schemas.microsoft.com/office/drawing/2014/main" val="22038813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86928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3">
            <a:extLst>
              <a:ext uri="{FF2B5EF4-FFF2-40B4-BE49-F238E27FC236}">
                <a16:creationId xmlns:a16="http://schemas.microsoft.com/office/drawing/2014/main" id="{B65023A5-E296-4EA4-9156-67462A16978B}"/>
              </a:ext>
            </a:extLst>
          </p:cNvPr>
          <p:cNvSpPr txBox="1">
            <a:spLocks/>
          </p:cNvSpPr>
          <p:nvPr/>
        </p:nvSpPr>
        <p:spPr>
          <a:xfrm>
            <a:off x="643467" y="321734"/>
            <a:ext cx="10905066" cy="1135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Open-source tools: GTFS2GMNS</a:t>
            </a:r>
            <a:endParaRPr lang="en-US" sz="36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E2E8E76-5CEA-1C28-A904-B2CACBF4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BCFE5-F571-4DCF-8907-E4ABB89F290B}" type="slidenum">
              <a:rPr lang="en-US" smtClean="0"/>
              <a:t>42</a:t>
            </a:fld>
            <a:endParaRPr lang="en-US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693E83D2-DCDD-DC0C-CDA0-D593D42B1DD7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8E9CB2-2897-44F3-B96C-AE93A821D237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741E62AC-919C-DD28-3ED4-E2B2178CBE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453" y="1285016"/>
            <a:ext cx="465864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data flow structure of converting GTFS to GMNS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574DF561-105C-63DA-2EAE-11CB10C04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9529" y="1694950"/>
            <a:ext cx="6666477" cy="4993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2A3AA9A-A42B-CF2B-C690-FB7E84496A70}"/>
              </a:ext>
            </a:extLst>
          </p:cNvPr>
          <p:cNvSpPr/>
          <p:nvPr/>
        </p:nvSpPr>
        <p:spPr>
          <a:xfrm>
            <a:off x="400243" y="1753274"/>
            <a:ext cx="2379291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Input</a:t>
            </a:r>
          </a:p>
          <a:p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input files of GTFS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 be downloaded from the </a:t>
            </a:r>
            <a:r>
              <a:rPr lang="en-US" sz="16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GTFS download website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including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routes.txt</a:t>
            </a:r>
            <a:endParaRPr lang="en-US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trips.txt</a:t>
            </a:r>
            <a:endParaRPr lang="en-US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stops.txt</a:t>
            </a:r>
            <a:endParaRPr lang="en-US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stop_times.txt</a:t>
            </a:r>
            <a:endParaRPr lang="en-US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definition of the above files can be referenced</a:t>
            </a:r>
            <a:r>
              <a:rPr lang="en-US" sz="1600" u="sng" dirty="0">
                <a:solidFill>
                  <a:srgbClr val="0563C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 here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1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Output</a:t>
            </a:r>
          </a:p>
          <a:p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Multi-modal transit network with GMNS format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node.csv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link.csv</a:t>
            </a:r>
            <a:endParaRPr lang="en-US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22358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3">
            <a:extLst>
              <a:ext uri="{FF2B5EF4-FFF2-40B4-BE49-F238E27FC236}">
                <a16:creationId xmlns:a16="http://schemas.microsoft.com/office/drawing/2014/main" id="{B65023A5-E296-4EA4-9156-67462A16978B}"/>
              </a:ext>
            </a:extLst>
          </p:cNvPr>
          <p:cNvSpPr txBox="1">
            <a:spLocks/>
          </p:cNvSpPr>
          <p:nvPr/>
        </p:nvSpPr>
        <p:spPr>
          <a:xfrm>
            <a:off x="643467" y="321734"/>
            <a:ext cx="10905066" cy="1135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Open-source tools: GTFS2GMNS</a:t>
            </a:r>
            <a:endParaRPr lang="en-US" sz="36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E2E8E76-5CEA-1C28-A904-B2CACBF4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BCFE5-F571-4DCF-8907-E4ABB89F290B}" type="slidenum">
              <a:rPr lang="en-US" smtClean="0"/>
              <a:t>43</a:t>
            </a:fld>
            <a:endParaRPr lang="en-US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693E83D2-DCDD-DC0C-CDA0-D593D42B1DD7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8E9CB2-2897-44F3-B96C-AE93A821D237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9A05DB-4061-823A-837D-31E9AF4217DE}"/>
              </a:ext>
            </a:extLst>
          </p:cNvPr>
          <p:cNvSpPr txBox="1"/>
          <p:nvPr/>
        </p:nvSpPr>
        <p:spPr>
          <a:xfrm>
            <a:off x="1833160" y="1461111"/>
            <a:ext cx="3475609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sz="1200" b="1" dirty="0">
                <a:solidFill>
                  <a:srgbClr val="5F63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Washington Metropolitan Area Transit Authority (WMATA)</a:t>
            </a:r>
          </a:p>
          <a:p>
            <a:pPr marL="342900" indent="-342900">
              <a:buAutoNum type="arabicPeriod"/>
            </a:pPr>
            <a:r>
              <a:rPr lang="en-US" sz="1200" b="1" dirty="0">
                <a:solidFill>
                  <a:srgbClr val="5F63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DC Circulator</a:t>
            </a:r>
          </a:p>
          <a:p>
            <a:pPr marL="342900" indent="-342900">
              <a:buAutoNum type="arabicPeriod"/>
            </a:pPr>
            <a:r>
              <a:rPr lang="en-US" sz="1200" b="1" dirty="0">
                <a:solidFill>
                  <a:srgbClr val="5F63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DC Streetcar</a:t>
            </a:r>
          </a:p>
          <a:p>
            <a:pPr marL="342900" indent="-342900">
              <a:buFontTx/>
              <a:buAutoNum type="arabicPeriod"/>
            </a:pPr>
            <a:r>
              <a:rPr lang="en-US" sz="1200" b="1" dirty="0">
                <a:solidFill>
                  <a:srgbClr val="5F63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Arlington Transit: ART,VA</a:t>
            </a:r>
          </a:p>
          <a:p>
            <a:pPr marL="342900" indent="-342900">
              <a:buFontTx/>
              <a:buAutoNum type="arabicPeriod"/>
            </a:pPr>
            <a:r>
              <a:rPr lang="en-US" sz="1200" b="1" dirty="0">
                <a:solidFill>
                  <a:srgbClr val="5F63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Dash| Alexandria, VA</a:t>
            </a:r>
          </a:p>
          <a:p>
            <a:pPr marL="342900" indent="-342900">
              <a:buAutoNum type="arabicPeriod"/>
            </a:pPr>
            <a:r>
              <a:rPr lang="en-US" sz="1200" b="1" dirty="0">
                <a:solidFill>
                  <a:srgbClr val="5F63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CUE Bus| Fairfax, VA</a:t>
            </a:r>
          </a:p>
          <a:p>
            <a:pPr marL="342900" indent="-342900">
              <a:buFontTx/>
              <a:buAutoNum type="arabicPeriod"/>
            </a:pPr>
            <a:r>
              <a:rPr lang="en-US" sz="1200" b="1" dirty="0">
                <a:solidFill>
                  <a:srgbClr val="5F6368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Fairfax Connector, VA</a:t>
            </a:r>
          </a:p>
          <a:p>
            <a:pPr marL="342900" indent="-342900">
              <a:buFontTx/>
              <a:buAutoNum type="arabicPeriod"/>
            </a:pPr>
            <a:r>
              <a:rPr lang="en-US" sz="1200" b="1" dirty="0">
                <a:solidFill>
                  <a:srgbClr val="5F6368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Potomac and Rappahannock Transportation </a:t>
            </a:r>
            <a:r>
              <a:rPr lang="en-US" sz="1200" b="1" dirty="0" err="1">
                <a:solidFill>
                  <a:srgbClr val="5F6368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Commission,VA</a:t>
            </a:r>
            <a:endParaRPr lang="en-US" sz="1200" b="1" dirty="0">
              <a:solidFill>
                <a:srgbClr val="5F6368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342900" indent="-342900">
              <a:buFontTx/>
              <a:buAutoNum type="arabicPeriod"/>
            </a:pPr>
            <a:r>
              <a:rPr lang="en-US" sz="1200" b="1" dirty="0">
                <a:solidFill>
                  <a:srgbClr val="5F6368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Loudoun County Transit, VA</a:t>
            </a:r>
          </a:p>
          <a:p>
            <a:pPr marL="342900" indent="-342900">
              <a:buFontTx/>
              <a:buAutoNum type="arabicPeriod"/>
            </a:pPr>
            <a:r>
              <a:rPr lang="en-US" sz="1200" b="1" dirty="0">
                <a:solidFill>
                  <a:srgbClr val="5F63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Virginia Railway Express, VA</a:t>
            </a:r>
            <a:endParaRPr lang="en-US" sz="1200" b="1" dirty="0">
              <a:solidFill>
                <a:srgbClr val="5F6368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342900" indent="-342900">
              <a:buFontTx/>
              <a:buAutoNum type="arabicPeriod"/>
            </a:pPr>
            <a:r>
              <a:rPr lang="en-US" sz="1200" b="1" dirty="0">
                <a:solidFill>
                  <a:srgbClr val="5F63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Amtrak</a:t>
            </a:r>
            <a:endParaRPr lang="en-US" sz="1200" b="1" dirty="0">
              <a:solidFill>
                <a:srgbClr val="5F6368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342900" indent="-342900">
              <a:buFontTx/>
              <a:buAutoNum type="arabicPeriod"/>
            </a:pPr>
            <a:r>
              <a:rPr lang="en-US" sz="1200" b="1" dirty="0">
                <a:solidFill>
                  <a:srgbClr val="5F63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Transportation | Annapolis, MD</a:t>
            </a:r>
            <a:endParaRPr lang="en-US" sz="1200" b="1" dirty="0">
              <a:solidFill>
                <a:srgbClr val="5F6368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342900" indent="-342900">
              <a:buFontTx/>
              <a:buAutoNum type="arabicPeriod"/>
            </a:pPr>
            <a:r>
              <a:rPr lang="en-US" sz="1200" b="1" dirty="0">
                <a:solidFill>
                  <a:srgbClr val="5F63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Transportation | Prince George's </a:t>
            </a:r>
            <a:r>
              <a:rPr lang="en-US" sz="1200" b="1" dirty="0" err="1">
                <a:solidFill>
                  <a:srgbClr val="5F63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County,MD</a:t>
            </a:r>
            <a:endParaRPr lang="en-US" sz="1200" b="1" dirty="0">
              <a:solidFill>
                <a:srgbClr val="5F636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AutoNum type="arabicPeriod"/>
            </a:pPr>
            <a:r>
              <a:rPr lang="en-US" sz="1200" b="1" dirty="0">
                <a:solidFill>
                  <a:srgbClr val="5F63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Public Transportation | Calvert County, MD</a:t>
            </a:r>
          </a:p>
          <a:p>
            <a:pPr marL="342900" indent="-342900">
              <a:buFontTx/>
              <a:buAutoNum type="arabicPeriod"/>
            </a:pPr>
            <a:r>
              <a:rPr lang="en-US" sz="1200" b="1" dirty="0">
                <a:solidFill>
                  <a:srgbClr val="5F63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Ride on | Montgomery, MD</a:t>
            </a:r>
          </a:p>
          <a:p>
            <a:pPr marL="342900" indent="-342900">
              <a:buFontTx/>
              <a:buAutoNum type="arabicPeriod"/>
            </a:pPr>
            <a:r>
              <a:rPr lang="en-US" sz="1200" b="1" dirty="0" err="1">
                <a:solidFill>
                  <a:srgbClr val="5F63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TransIT</a:t>
            </a:r>
            <a:r>
              <a:rPr lang="en-US" sz="1200" b="1" dirty="0">
                <a:solidFill>
                  <a:srgbClr val="5F63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| Frederick County, </a:t>
            </a:r>
            <a:r>
              <a:rPr lang="en-US" altLang="zh-CN" sz="1200" b="1" dirty="0">
                <a:solidFill>
                  <a:srgbClr val="5F63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MD</a:t>
            </a:r>
            <a:endParaRPr lang="en-US" sz="1200" b="1" dirty="0">
              <a:solidFill>
                <a:srgbClr val="5F636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AutoNum type="arabicPeriod"/>
            </a:pPr>
            <a:r>
              <a:rPr lang="en-US" sz="1200" b="1" dirty="0">
                <a:solidFill>
                  <a:srgbClr val="5F6368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Maryland Transit Administration</a:t>
            </a:r>
          </a:p>
          <a:p>
            <a:pPr marL="342900" indent="-342900">
              <a:buFontTx/>
              <a:buAutoNum type="arabicPeriod"/>
            </a:pPr>
            <a:r>
              <a:rPr lang="en-US" sz="1200" b="1" dirty="0">
                <a:solidFill>
                  <a:srgbClr val="5F63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Carroll Transit </a:t>
            </a:r>
            <a:r>
              <a:rPr lang="en-US" sz="1200" b="1" dirty="0" err="1">
                <a:solidFill>
                  <a:srgbClr val="5F63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System|Carroll</a:t>
            </a:r>
            <a:r>
              <a:rPr lang="en-US" sz="1200" b="1" dirty="0">
                <a:solidFill>
                  <a:srgbClr val="5F63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County</a:t>
            </a:r>
            <a:r>
              <a:rPr lang="en-US" sz="1200" b="1" dirty="0">
                <a:solidFill>
                  <a:srgbClr val="5F6368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MD</a:t>
            </a:r>
          </a:p>
          <a:p>
            <a:pPr marL="342900" indent="-342900">
              <a:buFontTx/>
              <a:buAutoNum type="arabicPeriod"/>
            </a:pPr>
            <a:r>
              <a:rPr lang="en-US" sz="1200" b="1" dirty="0">
                <a:solidFill>
                  <a:srgbClr val="5F6368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RTA of Central Maryland</a:t>
            </a:r>
          </a:p>
          <a:p>
            <a:pPr marL="342900" indent="-342900">
              <a:buFontTx/>
              <a:buAutoNum type="arabicPeriod"/>
            </a:pPr>
            <a:r>
              <a:rPr lang="en-US" sz="1200" b="1" dirty="0" err="1">
                <a:solidFill>
                  <a:srgbClr val="5F63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VanGO</a:t>
            </a:r>
            <a:r>
              <a:rPr lang="en-US" sz="1200" b="1" dirty="0">
                <a:solidFill>
                  <a:srgbClr val="5F63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| Charles County, MD</a:t>
            </a:r>
          </a:p>
          <a:p>
            <a:endParaRPr lang="en-US" sz="1200" b="1" dirty="0">
              <a:solidFill>
                <a:srgbClr val="5F636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14.png" descr="A picture containing map&#10;&#10;Description automatically generated">
            <a:extLst>
              <a:ext uri="{FF2B5EF4-FFF2-40B4-BE49-F238E27FC236}">
                <a16:creationId xmlns:a16="http://schemas.microsoft.com/office/drawing/2014/main" id="{6DDEADE9-26F8-D5AA-BFBC-413E8E07A8C6}"/>
              </a:ext>
            </a:extLst>
          </p:cNvPr>
          <p:cNvPicPr/>
          <p:nvPr/>
        </p:nvPicPr>
        <p:blipFill>
          <a:blip r:embed="rId7"/>
          <a:srcRect/>
          <a:stretch>
            <a:fillRect/>
          </a:stretch>
        </p:blipFill>
        <p:spPr>
          <a:xfrm>
            <a:off x="5445564" y="1879730"/>
            <a:ext cx="4981877" cy="3364889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8188767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1F688A3-162D-44AA-A986-8AFBB79C37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9907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3">
            <a:extLst>
              <a:ext uri="{FF2B5EF4-FFF2-40B4-BE49-F238E27FC236}">
                <a16:creationId xmlns:a16="http://schemas.microsoft.com/office/drawing/2014/main" id="{B65023A5-E296-4EA4-9156-67462A16978B}"/>
              </a:ext>
            </a:extLst>
          </p:cNvPr>
          <p:cNvSpPr txBox="1">
            <a:spLocks/>
          </p:cNvSpPr>
          <p:nvPr/>
        </p:nvSpPr>
        <p:spPr>
          <a:xfrm>
            <a:off x="643467" y="321734"/>
            <a:ext cx="10905066" cy="1135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Takeaway Messages:</a:t>
            </a:r>
          </a:p>
        </p:txBody>
      </p:sp>
      <p:grpSp>
        <p:nvGrpSpPr>
          <p:cNvPr id="10" name="组合 3">
            <a:extLst>
              <a:ext uri="{FF2B5EF4-FFF2-40B4-BE49-F238E27FC236}">
                <a16:creationId xmlns:a16="http://schemas.microsoft.com/office/drawing/2014/main" id="{404605E0-673E-4BCF-BFDE-8071EA8C3CD3}"/>
              </a:ext>
            </a:extLst>
          </p:cNvPr>
          <p:cNvGrpSpPr/>
          <p:nvPr/>
        </p:nvGrpSpPr>
        <p:grpSpPr>
          <a:xfrm>
            <a:off x="8277959" y="3563256"/>
            <a:ext cx="3586692" cy="2853215"/>
            <a:chOff x="4724400" y="3420603"/>
            <a:chExt cx="3033617" cy="235067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8AEF697-916B-4CCD-A024-29F2168EE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4400" y="3420603"/>
              <a:ext cx="3033617" cy="2350676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42D353A-BC40-41E8-BC91-B276EE32A10D}"/>
                </a:ext>
              </a:extLst>
            </p:cNvPr>
            <p:cNvSpPr/>
            <p:nvPr/>
          </p:nvSpPr>
          <p:spPr>
            <a:xfrm>
              <a:off x="5538388" y="4627622"/>
              <a:ext cx="1888672" cy="829576"/>
            </a:xfrm>
            <a:prstGeom prst="rect">
              <a:avLst/>
            </a:prstGeom>
            <a:solidFill>
              <a:srgbClr val="5B9BD5">
                <a:alpha val="12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2821436">
                <a:defRPr/>
              </a:pPr>
              <a:endParaRPr lang="en-US" sz="5550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4223D13-26FE-4092-96CD-682137237615}"/>
                </a:ext>
              </a:extLst>
            </p:cNvPr>
            <p:cNvSpPr/>
            <p:nvPr/>
          </p:nvSpPr>
          <p:spPr>
            <a:xfrm>
              <a:off x="6023015" y="4297391"/>
              <a:ext cx="1236803" cy="2760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2821436"/>
              <a:r>
                <a:rPr lang="en-US" sz="15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v/c ≥ 1 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40703B92-8BFC-4B6E-A0AC-83B3E79C22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8322" y="1102388"/>
            <a:ext cx="3601944" cy="270145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2644AE32-DF6A-4BA5-ADC0-6FC99CABB881}"/>
              </a:ext>
            </a:extLst>
          </p:cNvPr>
          <p:cNvSpPr/>
          <p:nvPr/>
        </p:nvSpPr>
        <p:spPr>
          <a:xfrm>
            <a:off x="8490728" y="6440032"/>
            <a:ext cx="34259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2821436"/>
            <a:r>
              <a:rPr lang="en-US" sz="1400" dirty="0">
                <a:latin typeface="+mn-ea"/>
              </a:rPr>
              <a:t>v/c ≥ 1 might not be empirically observed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C07BC091-F452-4C13-AB92-B5C3173719C2}"/>
                  </a:ext>
                </a:extLst>
              </p:cNvPr>
              <p:cNvSpPr/>
              <p:nvPr/>
            </p:nvSpPr>
            <p:spPr>
              <a:xfrm>
                <a:off x="847811" y="1529696"/>
                <a:ext cx="7388081" cy="37128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CA" sz="2200" dirty="0"/>
                  <a:t>Challenges in calibrating Bureau of Public Roads (BPR) function: </a:t>
                </a:r>
              </a:p>
              <a:p>
                <a:r>
                  <a:rPr lang="en-CA" sz="2200" dirty="0"/>
                  <a:t>Lack of rigorous definitions for the </a:t>
                </a:r>
                <a:r>
                  <a:rPr lang="en-CA" sz="2200" b="1" dirty="0"/>
                  <a:t>volume-to-capacity (v/c) ratio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200" i="1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CA" sz="220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22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CA" sz="22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num>
                        <m:den>
                          <m:r>
                            <a:rPr lang="en-CA" sz="2200" i="1"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en-CA" sz="2200" i="1">
                              <a:latin typeface="Cambria Math" panose="02040503050406030204" pitchFamily="18" charset="0"/>
                            </a:rPr>
                            <m:t>𝛼</m:t>
                          </m:r>
                          <m:sSup>
                            <m:sSup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CA" sz="2200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num>
                                    <m:den>
                                      <m:r>
                                        <a:rPr lang="en-CA" sz="2200" i="1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CA" sz="2200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200" dirty="0"/>
              </a:p>
              <a:p>
                <a:endParaRPr lang="en-US" sz="2200" dirty="0"/>
              </a:p>
              <a:p>
                <a:pPr marL="257175" indent="-257175">
                  <a:buFont typeface="+mj-lt"/>
                  <a:buAutoNum type="arabicPeriod"/>
                </a:pPr>
                <a:r>
                  <a:rPr lang="en-CA" sz="2200" i="1" dirty="0"/>
                  <a:t>What is the meaning of the “capacity” is in the v/c ratio? </a:t>
                </a:r>
              </a:p>
              <a:p>
                <a:pPr marL="257175" indent="-257175">
                  <a:buFont typeface="+mj-lt"/>
                  <a:buAutoNum type="arabicPeriod"/>
                </a:pPr>
                <a:r>
                  <a:rPr lang="en-CA" sz="2200" i="1" dirty="0"/>
                  <a:t>What is the meaning of the v/c ratio in the BPR function?</a:t>
                </a:r>
              </a:p>
              <a:p>
                <a:pPr marL="257175" indent="-257175">
                  <a:buFont typeface="+mj-lt"/>
                  <a:buAutoNum type="arabicPeriod"/>
                </a:pPr>
                <a:r>
                  <a:rPr lang="en-US" sz="2200" i="1" dirty="0"/>
                  <a:t>What is the relation between the v/c and peak hour factors (PHFs)? </a:t>
                </a: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C07BC091-F452-4C13-AB92-B5C3173719C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811" y="1529696"/>
                <a:ext cx="7388081" cy="3712876"/>
              </a:xfrm>
              <a:prstGeom prst="rect">
                <a:avLst/>
              </a:prstGeom>
              <a:blipFill>
                <a:blip r:embed="rId4"/>
                <a:stretch>
                  <a:fillRect l="-1073" t="-1149" r="-1320" b="-22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B287169-1798-33D8-965A-EEAD7ED38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BCFE5-F571-4DCF-8907-E4ABB89F290B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46894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0">
            <a:extLst>
              <a:ext uri="{FF2B5EF4-FFF2-40B4-BE49-F238E27FC236}">
                <a16:creationId xmlns:a16="http://schemas.microsoft.com/office/drawing/2014/main" id="{4ACB324D-6B8B-2EAA-F687-7738419505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18262"/>
            <a:ext cx="12192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57132" rIns="0" bIns="1713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Call for Presentations</a:t>
            </a:r>
            <a:b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</a:br>
            <a:b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en-US" altLang="en-US" sz="13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inherit"/>
                <a:cs typeface="Open Sans" panose="020B0606030504020204" pitchFamily="34" charset="0"/>
              </a:rPr>
              <a:t>Deadline:  November 18, 2022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27CBD885-D9F9-D791-4DE4-07B969C96A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682539"/>
            <a:ext cx="12192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300" b="1" i="0" u="sng" strike="noStrike" cap="none" normalizeH="0" baseline="0" dirty="0">
              <a:ln>
                <a:noFill/>
              </a:ln>
              <a:solidFill>
                <a:srgbClr val="2980B9"/>
              </a:solidFill>
              <a:effectLst/>
              <a:latin typeface="inherit"/>
              <a:cs typeface="Open Sans" panose="020B0606030504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1" i="0" u="sng" strike="noStrike" cap="none" normalizeH="0" baseline="0" dirty="0">
                <a:ln>
                  <a:noFill/>
                </a:ln>
                <a:solidFill>
                  <a:srgbClr val="2980B9"/>
                </a:solidFill>
                <a:effectLst/>
                <a:latin typeface="inherit"/>
                <a:cs typeface="Open Sans" panose="020B0606030504020204" pitchFamily="34" charset="0"/>
              </a:rPr>
              <a:t>Conference Sponsoring Committees</a:t>
            </a:r>
            <a:b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inherit"/>
                <a:cs typeface="Open Sans" panose="020B0606030504020204" pitchFamily="34" charset="0"/>
              </a:rPr>
              <a:t>Standing Committee on Transportation Planning Analysis &amp; Application (AEP15)</a:t>
            </a:r>
            <a:b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inherit"/>
                <a:cs typeface="Open Sans" panose="020B0606030504020204" pitchFamily="34" charset="0"/>
              </a:rPr>
            </a:b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inherit"/>
                <a:cs typeface="Open Sans" panose="020B0606030504020204" pitchFamily="34" charset="0"/>
              </a:rPr>
              <a:t>Standing Committee on Travel Behavior &amp; Values (AEP30)</a:t>
            </a:r>
            <a:b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inherit"/>
                <a:cs typeface="Open Sans" panose="020B0606030504020204" pitchFamily="34" charset="0"/>
              </a:rPr>
            </a:b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inherit"/>
                <a:cs typeface="Open Sans" panose="020B0606030504020204" pitchFamily="34" charset="0"/>
              </a:rPr>
              <a:t>Standing Committee on Transportation Network Modeling (AEP40)</a:t>
            </a:r>
            <a:b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inherit"/>
                <a:cs typeface="Open Sans" panose="020B0606030504020204" pitchFamily="34" charset="0"/>
              </a:rPr>
            </a:b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inherit"/>
                <a:cs typeface="Open Sans" panose="020B0606030504020204" pitchFamily="34" charset="0"/>
              </a:rPr>
              <a:t>Standing Committee on Transportation Demand Forecasting (AEP50)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97036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0FA9AD-8C4F-4DFB-AE38-6D11C828D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>
                <a:effectLst/>
              </a:rPr>
              <a:t>Evolution of delay estimation methods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3B1FA7-EEB9-417B-AA40-6046650DC131}"/>
              </a:ext>
            </a:extLst>
          </p:cNvPr>
          <p:cNvSpPr txBox="1">
            <a:spLocks/>
          </p:cNvSpPr>
          <p:nvPr/>
        </p:nvSpPr>
        <p:spPr>
          <a:xfrm>
            <a:off x="643469" y="1782981"/>
            <a:ext cx="4361150" cy="439398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285750">
              <a:spcBef>
                <a:spcPts val="450"/>
              </a:spcBef>
              <a:buFont typeface="Wingdings" panose="05000000000000000000" pitchFamily="2" charset="2"/>
              <a:buChar char="Ø"/>
            </a:pPr>
            <a:r>
              <a:rPr lang="en-US" sz="2200" dirty="0">
                <a:effectLst/>
              </a:rPr>
              <a:t>Stage 1: steady-state queuing theory</a:t>
            </a:r>
          </a:p>
          <a:p>
            <a:pPr lvl="1">
              <a:spcBef>
                <a:spcPts val="450"/>
              </a:spcBef>
            </a:pPr>
            <a:r>
              <a:rPr lang="en-US" sz="2200" dirty="0"/>
              <a:t>Deterministic arrival</a:t>
            </a:r>
          </a:p>
          <a:p>
            <a:pPr lvl="1">
              <a:spcBef>
                <a:spcPts val="450"/>
              </a:spcBef>
            </a:pPr>
            <a:r>
              <a:rPr lang="en-US" sz="2200" dirty="0">
                <a:effectLst/>
              </a:rPr>
              <a:t>Binomial arrivals.</a:t>
            </a:r>
          </a:p>
          <a:p>
            <a:pPr lvl="1">
              <a:spcBef>
                <a:spcPts val="450"/>
              </a:spcBef>
            </a:pPr>
            <a:r>
              <a:rPr lang="en-US" sz="2200" dirty="0">
                <a:effectLst/>
              </a:rPr>
              <a:t>Poisson arrivals</a:t>
            </a:r>
          </a:p>
          <a:p>
            <a:pPr lvl="1">
              <a:spcBef>
                <a:spcPts val="450"/>
              </a:spcBef>
            </a:pPr>
            <a:r>
              <a:rPr lang="en-US" sz="2200" dirty="0">
                <a:effectLst/>
              </a:rPr>
              <a:t>General arrivals</a:t>
            </a:r>
          </a:p>
          <a:p>
            <a:pPr marL="914400" lvl="1">
              <a:spcBef>
                <a:spcPts val="450"/>
              </a:spcBef>
            </a:pPr>
            <a:endParaRPr lang="en-US" sz="2200" dirty="0">
              <a:effectLst/>
            </a:endParaRPr>
          </a:p>
          <a:p>
            <a:pPr marL="514350" indent="-285750">
              <a:spcBef>
                <a:spcPts val="450"/>
              </a:spcBef>
              <a:buFont typeface="Wingdings" panose="05000000000000000000" pitchFamily="2" charset="2"/>
              <a:buChar char="Ø"/>
            </a:pPr>
            <a:r>
              <a:rPr lang="en-US" sz="2200" dirty="0">
                <a:effectLst/>
              </a:rPr>
              <a:t>Stage 2: time-dependent arrival rate</a:t>
            </a:r>
          </a:p>
          <a:p>
            <a:pPr lvl="1">
              <a:spcBef>
                <a:spcPts val="450"/>
              </a:spcBef>
            </a:pPr>
            <a:r>
              <a:rPr lang="en-US" sz="2200" dirty="0">
                <a:effectLst/>
              </a:rPr>
              <a:t> Steady-state expressions for oversaturated conditions</a:t>
            </a:r>
          </a:p>
          <a:p>
            <a:pPr marL="914400" lvl="1">
              <a:spcBef>
                <a:spcPts val="450"/>
              </a:spcBef>
            </a:pPr>
            <a:endParaRPr lang="en-US" sz="2200" dirty="0">
              <a:effectLst/>
            </a:endParaRPr>
          </a:p>
          <a:p>
            <a:pPr marL="514350" indent="-285750">
              <a:spcBef>
                <a:spcPts val="450"/>
              </a:spcBef>
              <a:buFont typeface="Wingdings" panose="05000000000000000000" pitchFamily="2" charset="2"/>
              <a:buChar char="Ø"/>
            </a:pPr>
            <a:r>
              <a:rPr lang="en-US" sz="2200" dirty="0">
                <a:effectLst/>
              </a:rPr>
              <a:t>Stage 3: New Horizon for Delay Estimation.</a:t>
            </a:r>
          </a:p>
          <a:p>
            <a:pPr lvl="1">
              <a:spcBef>
                <a:spcPts val="450"/>
              </a:spcBef>
            </a:pPr>
            <a:r>
              <a:rPr lang="en-US" sz="2200" dirty="0">
                <a:effectLst/>
              </a:rPr>
              <a:t>Delay estimation for queue spillback and blocking conditions</a:t>
            </a:r>
          </a:p>
          <a:p>
            <a:pPr lvl="1">
              <a:spcBef>
                <a:spcPts val="450"/>
              </a:spcBef>
            </a:pPr>
            <a:r>
              <a:rPr lang="en-US" sz="2200" dirty="0">
                <a:effectLst/>
              </a:rPr>
              <a:t>Artificial intelligence techniques for delay estimation</a:t>
            </a:r>
          </a:p>
          <a:p>
            <a:pPr marL="457200">
              <a:spcBef>
                <a:spcPts val="450"/>
              </a:spcBef>
            </a:pPr>
            <a:endParaRPr lang="en-US" sz="1600" dirty="0">
              <a:effectLst/>
            </a:endParaRPr>
          </a:p>
          <a:p>
            <a:pPr marL="0">
              <a:spcBef>
                <a:spcPts val="450"/>
              </a:spcBef>
            </a:pPr>
            <a:endParaRPr lang="en-US" altLang="zh-CN" sz="1600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DB149BC2-2E54-4B8A-A737-6DCAD9FA09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8086" y="1241253"/>
            <a:ext cx="5169387" cy="4393981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03039527-9244-4A27-B321-A9DF27F33989}"/>
              </a:ext>
            </a:extLst>
          </p:cNvPr>
          <p:cNvSpPr/>
          <p:nvPr/>
        </p:nvSpPr>
        <p:spPr>
          <a:xfrm>
            <a:off x="670705" y="6343617"/>
            <a:ext cx="1217691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Cheng, C., Du, Y., Sun, L., &amp; Ji, Y. (2016). Review on theoretical delay estimation model for signalized intersections. 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Transport Reviews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(4), 479-499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</a:t>
            </a:r>
            <a:endParaRPr lang="en-US" sz="12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B01ABB-3ED4-38FF-8852-3EB366334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BCFE5-F571-4DCF-8907-E4ABB89F290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7258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0FA9AD-8C4F-4DFB-AE38-6D11C828D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>
                <a:effectLst/>
              </a:rPr>
              <a:t>Evolution of delay estimation methods</a:t>
            </a:r>
            <a:endParaRPr lang="en-US" sz="3600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B1287B9B-D44D-4088-9448-6BED722150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63" t="1" b="-1463"/>
          <a:stretch/>
        </p:blipFill>
        <p:spPr>
          <a:xfrm>
            <a:off x="1341409" y="1713118"/>
            <a:ext cx="6280067" cy="393870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3039527-9244-4A27-B321-A9DF27F33989}"/>
              </a:ext>
            </a:extLst>
          </p:cNvPr>
          <p:cNvSpPr/>
          <p:nvPr/>
        </p:nvSpPr>
        <p:spPr>
          <a:xfrm>
            <a:off x="670705" y="6343617"/>
            <a:ext cx="1217691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Cheng, C., Du, Y., Sun, L., &amp; Ji, Y. (2016). Review on theoretical delay estimation model for signalized intersections. 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Transport Reviews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(4), 479-499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</a:t>
            </a:r>
            <a:endParaRPr lang="en-US" sz="120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A61B452-B1E6-402B-92A1-6ECF309908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7130" y="815113"/>
            <a:ext cx="3452159" cy="522777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4E651E-C0AE-E1CD-856A-EBCC448C6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BCFE5-F571-4DCF-8907-E4ABB89F290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2196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标题 57">
            <a:extLst>
              <a:ext uri="{FF2B5EF4-FFF2-40B4-BE49-F238E27FC236}">
                <a16:creationId xmlns:a16="http://schemas.microsoft.com/office/drawing/2014/main" id="{14ED93F8-7DB4-43CA-9462-273CDB2DAC65}"/>
              </a:ext>
            </a:extLst>
          </p:cNvPr>
          <p:cNvSpPr txBox="1">
            <a:spLocks/>
          </p:cNvSpPr>
          <p:nvPr/>
        </p:nvSpPr>
        <p:spPr>
          <a:xfrm>
            <a:off x="825443" y="179417"/>
            <a:ext cx="8372995" cy="6329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dirty="0"/>
              <a:t>Evolution of delay estimation methods</a:t>
            </a:r>
            <a:endParaRPr lang="zh-CN" altLang="en-US" sz="3600" dirty="0"/>
          </a:p>
        </p:txBody>
      </p:sp>
      <p:sp>
        <p:nvSpPr>
          <p:cNvPr id="18" name="内容占位符 14">
            <a:extLst>
              <a:ext uri="{FF2B5EF4-FFF2-40B4-BE49-F238E27FC236}">
                <a16:creationId xmlns:a16="http://schemas.microsoft.com/office/drawing/2014/main" id="{90C3D033-BB49-4572-BE32-350DF6546B33}"/>
              </a:ext>
            </a:extLst>
          </p:cNvPr>
          <p:cNvSpPr txBox="1">
            <a:spLocks/>
          </p:cNvSpPr>
          <p:nvPr/>
        </p:nvSpPr>
        <p:spPr>
          <a:xfrm>
            <a:off x="915303" y="939658"/>
            <a:ext cx="8372995" cy="573892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450"/>
              </a:spcBef>
              <a:buFont typeface="Wingdings" panose="05000000000000000000" pitchFamily="2" charset="2"/>
              <a:buChar char="Ø"/>
            </a:pPr>
            <a:r>
              <a:rPr lang="en-US" altLang="zh-CN" sz="2200">
                <a:solidFill>
                  <a:schemeClr val="tx2"/>
                </a:solidFill>
              </a:rPr>
              <a:t> </a:t>
            </a:r>
            <a:r>
              <a:rPr lang="en-US" altLang="zh-CN" sz="2200"/>
              <a:t>Typical volume-delay function</a:t>
            </a:r>
          </a:p>
          <a:p>
            <a:pPr lvl="1">
              <a:lnSpc>
                <a:spcPct val="250000"/>
              </a:lnSpc>
              <a:spcBef>
                <a:spcPts val="450"/>
              </a:spcBef>
            </a:pPr>
            <a:r>
              <a:rPr lang="en-US" altLang="zh-CN" sz="2200"/>
              <a:t> Chicago Area Transportation Study (1963):</a:t>
            </a:r>
          </a:p>
          <a:p>
            <a:pPr lvl="1">
              <a:lnSpc>
                <a:spcPct val="250000"/>
              </a:lnSpc>
              <a:spcBef>
                <a:spcPts val="450"/>
              </a:spcBef>
            </a:pPr>
            <a:r>
              <a:rPr lang="en-US" altLang="zh-CN" sz="2200"/>
              <a:t> Smock (1963):</a:t>
            </a:r>
          </a:p>
          <a:p>
            <a:pPr lvl="1">
              <a:lnSpc>
                <a:spcPct val="250000"/>
              </a:lnSpc>
              <a:spcBef>
                <a:spcPts val="450"/>
              </a:spcBef>
            </a:pPr>
            <a:r>
              <a:rPr lang="en-US" altLang="zh-CN" sz="2200"/>
              <a:t> BPR (1964): </a:t>
            </a:r>
          </a:p>
          <a:p>
            <a:pPr lvl="1">
              <a:lnSpc>
                <a:spcPct val="250000"/>
              </a:lnSpc>
              <a:spcBef>
                <a:spcPts val="450"/>
              </a:spcBef>
            </a:pPr>
            <a:r>
              <a:rPr lang="en-US" altLang="zh-CN" sz="2200"/>
              <a:t> Davidson (1966):                      </a:t>
            </a:r>
          </a:p>
          <a:p>
            <a:pPr lvl="1">
              <a:lnSpc>
                <a:spcPct val="250000"/>
              </a:lnSpc>
              <a:spcBef>
                <a:spcPts val="450"/>
              </a:spcBef>
            </a:pPr>
            <a:r>
              <a:rPr lang="en-US" altLang="zh-CN" sz="2200"/>
              <a:t> Spiess (1990): </a:t>
            </a:r>
          </a:p>
          <a:p>
            <a:pPr lvl="1">
              <a:lnSpc>
                <a:spcPct val="250000"/>
              </a:lnSpc>
              <a:spcBef>
                <a:spcPts val="450"/>
              </a:spcBef>
            </a:pPr>
            <a:r>
              <a:rPr lang="en-US" altLang="zh-CN" sz="2200"/>
              <a:t> Akcelik (1991): </a:t>
            </a:r>
            <a:endParaRPr lang="en-US" altLang="zh-CN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矩形 2">
                <a:extLst>
                  <a:ext uri="{FF2B5EF4-FFF2-40B4-BE49-F238E27FC236}">
                    <a16:creationId xmlns:a16="http://schemas.microsoft.com/office/drawing/2014/main" id="{E3546EB5-1B28-4B91-8994-A56DFD28F368}"/>
                  </a:ext>
                </a:extLst>
              </p:cNvPr>
              <p:cNvSpPr/>
              <p:nvPr/>
            </p:nvSpPr>
            <p:spPr>
              <a:xfrm>
                <a:off x="6908621" y="1668393"/>
                <a:ext cx="2100319" cy="45204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22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zh-CN" altLang="en-US" sz="22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zh-CN" altLang="en-US" sz="2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zh-CN" altLang="en-US" sz="22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zh-CN" altLang="en-US" sz="2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zh-CN" altLang="en-US" sz="2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zh-CN" altLang="en-US" sz="22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zh-CN" altLang="en-US" sz="2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sz="2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f>
                            <m:fPr>
                              <m:type m:val="lin"/>
                              <m:ctrlPr>
                                <a:rPr lang="zh-CN" altLang="en-US" sz="2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CN" altLang="en-US" sz="2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num>
                            <m:den>
                              <m:r>
                                <a:rPr lang="zh-CN" altLang="en-US" sz="2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zh-CN" altLang="en-US" sz="2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2" name="矩形 2">
                <a:extLst>
                  <a:ext uri="{FF2B5EF4-FFF2-40B4-BE49-F238E27FC236}">
                    <a16:creationId xmlns:a16="http://schemas.microsoft.com/office/drawing/2014/main" id="{E3546EB5-1B28-4B91-8994-A56DFD28F36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8621" y="1668393"/>
                <a:ext cx="2100319" cy="452047"/>
              </a:xfrm>
              <a:prstGeom prst="rect">
                <a:avLst/>
              </a:prstGeom>
              <a:blipFill>
                <a:blip r:embed="rId2"/>
                <a:stretch>
                  <a:fillRect t="-83784" r="-19420" b="-1013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矩形 6">
                <a:extLst>
                  <a:ext uri="{FF2B5EF4-FFF2-40B4-BE49-F238E27FC236}">
                    <a16:creationId xmlns:a16="http://schemas.microsoft.com/office/drawing/2014/main" id="{A98F2834-F1B1-4BCD-89F8-B3464D21ED76}"/>
                  </a:ext>
                </a:extLst>
              </p:cNvPr>
              <p:cNvSpPr/>
              <p:nvPr/>
            </p:nvSpPr>
            <p:spPr>
              <a:xfrm>
                <a:off x="4371003" y="2522227"/>
                <a:ext cx="2537618" cy="45384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22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zh-CN" altLang="en-US" sz="22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zh-CN" altLang="en-US" sz="2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zh-CN" altLang="en-US" sz="22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zh-CN" altLang="en-US" sz="2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zh-CN" altLang="en-US" sz="2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zh-CN" altLang="en-US" sz="22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zh-CN" altLang="en-US" sz="2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sz="2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f>
                            <m:fPr>
                              <m:type m:val="lin"/>
                              <m:ctrlPr>
                                <a:rPr lang="zh-CN" altLang="en-US" sz="2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2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zh-CN" altLang="en-US" sz="2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num>
                            <m:den>
                              <m:d>
                                <m:dPr>
                                  <m:begChr m:val=""/>
                                  <m:ctrlPr>
                                    <a:rPr lang="zh-CN" altLang="en-US" sz="2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zh-CN" altLang="en-US" sz="2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  <m:r>
                                    <a:rPr lang="zh-CN" altLang="en-US" sz="22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</m:d>
                            </m:den>
                          </m:f>
                        </m:sup>
                      </m:sSup>
                    </m:oMath>
                  </m:oMathPara>
                </a14:m>
                <a:endParaRPr lang="zh-CN" altLang="en-US" sz="2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矩形 6">
                <a:extLst>
                  <a:ext uri="{FF2B5EF4-FFF2-40B4-BE49-F238E27FC236}">
                    <a16:creationId xmlns:a16="http://schemas.microsoft.com/office/drawing/2014/main" id="{A98F2834-F1B1-4BCD-89F8-B3464D21ED7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1003" y="2522227"/>
                <a:ext cx="2537618" cy="453842"/>
              </a:xfrm>
              <a:prstGeom prst="rect">
                <a:avLst/>
              </a:prstGeom>
              <a:blipFill>
                <a:blip r:embed="rId3"/>
                <a:stretch>
                  <a:fillRect t="-91892" r="-17067" b="-1121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矩形 7">
                <a:extLst>
                  <a:ext uri="{FF2B5EF4-FFF2-40B4-BE49-F238E27FC236}">
                    <a16:creationId xmlns:a16="http://schemas.microsoft.com/office/drawing/2014/main" id="{81BC3923-61B5-4DA3-9016-E7E7C5AEB1CD}"/>
                  </a:ext>
                </a:extLst>
              </p:cNvPr>
              <p:cNvSpPr/>
              <p:nvPr/>
            </p:nvSpPr>
            <p:spPr>
              <a:xfrm>
                <a:off x="4267518" y="3392686"/>
                <a:ext cx="3656963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22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zh-CN" altLang="en-US" sz="22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zh-CN" altLang="en-US" sz="2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zh-CN" altLang="en-US" sz="22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zh-CN" altLang="en-US" sz="2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zh-CN" altLang="en-US" sz="2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zh-CN" altLang="en-US" sz="22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d>
                        <m:dPr>
                          <m:ctrlPr>
                            <a:rPr lang="zh-CN" altLang="en-US" sz="2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zh-CN" altLang="en-US" sz="2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1+0.15</m:t>
                          </m:r>
                          <m:sSup>
                            <m:sSupPr>
                              <m:ctrlPr>
                                <a:rPr lang="zh-CN" altLang="en-US" sz="2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zh-CN" altLang="en-US" sz="2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type m:val="lin"/>
                                      <m:ctrlPr>
                                        <a:rPr lang="zh-CN" altLang="en-US" sz="2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zh-CN" altLang="en-US" sz="2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num>
                                    <m:den>
                                      <m:r>
                                        <a:rPr lang="zh-CN" altLang="en-US" sz="2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zh-CN" altLang="en-US" sz="22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zh-CN" altLang="en-US" sz="2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矩形 7">
                <a:extLst>
                  <a:ext uri="{FF2B5EF4-FFF2-40B4-BE49-F238E27FC236}">
                    <a16:creationId xmlns:a16="http://schemas.microsoft.com/office/drawing/2014/main" id="{81BC3923-61B5-4DA3-9016-E7E7C5AEB1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7518" y="3392686"/>
                <a:ext cx="3656963" cy="430887"/>
              </a:xfrm>
              <a:prstGeom prst="rect">
                <a:avLst/>
              </a:prstGeom>
              <a:blipFill>
                <a:blip r:embed="rId4"/>
                <a:stretch>
                  <a:fillRect t="-122857" r="-6500" b="-18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矩形 8">
                <a:extLst>
                  <a:ext uri="{FF2B5EF4-FFF2-40B4-BE49-F238E27FC236}">
                    <a16:creationId xmlns:a16="http://schemas.microsoft.com/office/drawing/2014/main" id="{919458E0-A1DD-4495-B08B-0CE466B2DF28}"/>
                  </a:ext>
                </a:extLst>
              </p:cNvPr>
              <p:cNvSpPr/>
              <p:nvPr/>
            </p:nvSpPr>
            <p:spPr>
              <a:xfrm>
                <a:off x="4478717" y="4037614"/>
                <a:ext cx="2977674" cy="7334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22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zh-CN" altLang="en-US" sz="22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zh-CN" altLang="en-US" sz="2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zh-CN" altLang="en-US" sz="22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zh-CN" altLang="en-US" sz="2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altLang="zh-CN" sz="2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zh-CN" altLang="en-US" sz="22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d>
                        <m:dPr>
                          <m:ctrlPr>
                            <a:rPr lang="zh-CN" altLang="en-US" sz="2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zh-CN" altLang="en-US" sz="22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1+</m:t>
                          </m:r>
                          <m:f>
                            <m:fPr>
                              <m:ctrlPr>
                                <a:rPr lang="zh-CN" altLang="en-US" sz="2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CN" altLang="en-US" sz="2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𝐽𝑣</m:t>
                              </m:r>
                            </m:num>
                            <m:den>
                              <m:r>
                                <a:rPr lang="zh-CN" altLang="en-US" sz="2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zh-CN" altLang="en-US" sz="22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zh-CN" altLang="en-US" sz="2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zh-CN" altLang="en-US" sz="2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5" name="矩形 8">
                <a:extLst>
                  <a:ext uri="{FF2B5EF4-FFF2-40B4-BE49-F238E27FC236}">
                    <a16:creationId xmlns:a16="http://schemas.microsoft.com/office/drawing/2014/main" id="{919458E0-A1DD-4495-B08B-0CE466B2DF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8717" y="4037614"/>
                <a:ext cx="2977674" cy="733406"/>
              </a:xfrm>
              <a:prstGeom prst="rect">
                <a:avLst/>
              </a:prstGeom>
              <a:blipFill>
                <a:blip r:embed="rId5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矩形 9">
                <a:extLst>
                  <a:ext uri="{FF2B5EF4-FFF2-40B4-BE49-F238E27FC236}">
                    <a16:creationId xmlns:a16="http://schemas.microsoft.com/office/drawing/2014/main" id="{BF8B030D-904F-4B90-A039-01A2034249E4}"/>
                  </a:ext>
                </a:extLst>
              </p:cNvPr>
              <p:cNvSpPr/>
              <p:nvPr/>
            </p:nvSpPr>
            <p:spPr>
              <a:xfrm>
                <a:off x="4435279" y="4985259"/>
                <a:ext cx="5998286" cy="7916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zh-CN" altLang="en-US" sz="1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zh-CN" altLang="en-US" sz="14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zh-CN" alt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zh-CN" altLang="en-US" sz="14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zh-CN" altLang="en-US" sz="14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d>
                        <m:dPr>
                          <m:begChr m:val="["/>
                          <m:endChr m:val="]"/>
                          <m:ctrlPr>
                            <a:rPr lang="zh-CN" alt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zh-CN" altLang="en-US" sz="14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2+</m:t>
                          </m:r>
                          <m:rad>
                            <m:radPr>
                              <m:degHide m:val="on"/>
                              <m:ctrlPr>
                                <a:rPr lang="zh-CN" alt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zh-CN" alt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CN" alt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p>
                                  <m:r>
                                    <a:rPr lang="zh-CN" altLang="en-US" sz="14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zh-CN" alt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zh-CN" alt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zh-CN" altLang="en-US" sz="14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1−</m:t>
                                      </m:r>
                                      <m:f>
                                        <m:fPr>
                                          <m:ctrlPr>
                                            <a:rPr lang="zh-CN" alt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zh-CN" alt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num>
                                        <m:den>
                                          <m:r>
                                            <a:rPr lang="zh-CN" alt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zh-CN" altLang="en-US" sz="14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zh-CN" altLang="en-US" sz="14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zh-CN" alt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zh-CN" alt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zh-CN" alt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zh-CN" altLang="en-US" sz="140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zh-CN" alt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𝛽</m:t>
                                          </m:r>
                                          <m:r>
                                            <a:rPr lang="zh-CN" altLang="en-US" sz="140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−1</m:t>
                                          </m:r>
                                        </m:num>
                                        <m:den>
                                          <m:r>
                                            <a:rPr lang="zh-CN" altLang="en-US" sz="140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zh-CN" altLang="en-US" sz="1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𝛽</m:t>
                                          </m:r>
                                          <m:r>
                                            <a:rPr lang="zh-CN" altLang="en-US" sz="140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−2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zh-CN" altLang="en-US" sz="14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  <m:r>
                            <a:rPr lang="zh-CN" altLang="en-US" sz="14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zh-CN" alt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  <m:d>
                            <m:dPr>
                              <m:ctrlPr>
                                <a:rPr lang="zh-CN" alt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zh-CN" altLang="en-US" sz="14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zh-CN" alt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CN" alt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num>
                                <m:den>
                                  <m:r>
                                    <a:rPr lang="zh-CN" alt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den>
                              </m:f>
                            </m:e>
                          </m:d>
                          <m:r>
                            <a:rPr lang="zh-CN" altLang="en-US" sz="14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zh-CN" alt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zh-CN" altLang="en-US" sz="14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zh-CN" alt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  <m:r>
                                <a:rPr lang="zh-CN" altLang="en-US" sz="14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num>
                            <m:den>
                              <m:r>
                                <a:rPr lang="zh-CN" altLang="en-US" sz="14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zh-CN" alt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  <m:r>
                                <a:rPr lang="zh-CN" altLang="en-US" sz="14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den>
                          </m:f>
                        </m:e>
                      </m:d>
                      <m:r>
                        <m:rPr>
                          <m:nor/>
                        </m:rPr>
                        <a:rPr lang="zh-CN" altLang="en-US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    </m:t>
                      </m:r>
                      <m:r>
                        <a:rPr lang="zh-CN" altLang="en-US" sz="14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m:rPr>
                          <m:nor/>
                        </m:rPr>
                        <a:rPr lang="zh-CN" altLang="en-US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    </m:t>
                      </m:r>
                      <m:r>
                        <a:rPr lang="zh-CN" altLang="en-US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zh-CN" altLang="en-US" sz="14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&gt;1</m:t>
                      </m:r>
                    </m:oMath>
                  </m:oMathPara>
                </a14:m>
                <a:endParaRPr lang="zh-CN" alt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矩形 9">
                <a:extLst>
                  <a:ext uri="{FF2B5EF4-FFF2-40B4-BE49-F238E27FC236}">
                    <a16:creationId xmlns:a16="http://schemas.microsoft.com/office/drawing/2014/main" id="{BF8B030D-904F-4B90-A039-01A2034249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5279" y="4985259"/>
                <a:ext cx="5998286" cy="79169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矩形 10">
                <a:extLst>
                  <a:ext uri="{FF2B5EF4-FFF2-40B4-BE49-F238E27FC236}">
                    <a16:creationId xmlns:a16="http://schemas.microsoft.com/office/drawing/2014/main" id="{9074E195-38C5-4E17-8486-E4E3A2FA4325}"/>
                  </a:ext>
                </a:extLst>
              </p:cNvPr>
              <p:cNvSpPr/>
              <p:nvPr/>
            </p:nvSpPr>
            <p:spPr>
              <a:xfrm>
                <a:off x="4478717" y="5787452"/>
                <a:ext cx="6116931" cy="10705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20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zh-CN" altLang="en-US" sz="2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zh-CN" alt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zh-CN" altLang="en-US" sz="20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zh-CN" altLang="en-US" sz="2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+0.25</m:t>
                      </m:r>
                      <m:sSub>
                        <m:sSubPr>
                          <m:ctrlPr>
                            <a:rPr lang="zh-CN" alt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altLang="zh-CN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zh-CN" altLang="en-US" sz="2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d>
                        <m:dPr>
                          <m:begChr m:val="["/>
                          <m:endChr m:val="]"/>
                          <m:ctrlPr>
                            <a:rPr lang="zh-CN" alt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zh-CN" alt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zh-CN" alt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CN" alt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num>
                                <m:den>
                                  <m:r>
                                    <a:rPr lang="zh-CN" alt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den>
                              </m:f>
                              <m:r>
                                <a:rPr lang="zh-CN" altLang="en-US" sz="20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  <m:r>
                            <a:rPr lang="zh-CN" altLang="en-US" sz="20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ad>
                            <m:radPr>
                              <m:degHide m:val="on"/>
                              <m:ctrlPr>
                                <a:rPr lang="zh-CN" alt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zh-CN" alt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zh-CN" alt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zh-CN" alt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zh-CN" alt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num>
                                        <m:den>
                                          <m:r>
                                            <a:rPr lang="zh-CN" alt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den>
                                      </m:f>
                                      <m:r>
                                        <a:rPr lang="zh-CN" altLang="en-US" sz="20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zh-CN" altLang="en-US" sz="20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zh-CN" altLang="en-US" sz="20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zh-CN" alt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begChr m:val=""/>
                                      <m:ctrlPr>
                                        <a:rPr lang="zh-CN" alt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zh-CN" altLang="en-US" sz="20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8</m:t>
                                      </m:r>
                                      <m:sSub>
                                        <m:sSubPr>
                                          <m:ctrlPr>
                                            <a:rPr lang="zh-CN" alt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zh-CN" alt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𝐽</m:t>
                                          </m:r>
                                        </m:e>
                                        <m:sub>
                                          <m:r>
                                            <a:rPr lang="zh-CN" alt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𝐴</m:t>
                                          </m:r>
                                        </m:sub>
                                      </m:sSub>
                                      <m:r>
                                        <a:rPr lang="zh-CN" altLang="en-US" sz="20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⋅(</m:t>
                                      </m:r>
                                      <m:f>
                                        <m:fPr>
                                          <m:type m:val="lin"/>
                                          <m:ctrlPr>
                                            <a:rPr lang="zh-CN" alt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zh-CN" alt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num>
                                        <m:den>
                                          <m:r>
                                            <a:rPr lang="zh-CN" alt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den>
                                      </m:f>
                                    </m:e>
                                  </m:d>
                                </m:num>
                                <m:den>
                                  <m:r>
                                    <a:rPr lang="zh-CN" alt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  <m:sSub>
                                    <m:sSubPr>
                                      <m:ctrlPr>
                                        <a:rPr lang="zh-CN" alt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US" altLang="zh-CN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rad>
                        </m:e>
                      </m:d>
                    </m:oMath>
                  </m:oMathPara>
                </a14:m>
                <a:endParaRPr lang="zh-CN" alt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7" name="矩形 10">
                <a:extLst>
                  <a:ext uri="{FF2B5EF4-FFF2-40B4-BE49-F238E27FC236}">
                    <a16:creationId xmlns:a16="http://schemas.microsoft.com/office/drawing/2014/main" id="{9074E195-38C5-4E17-8486-E4E3A2FA43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8717" y="5787452"/>
                <a:ext cx="6116931" cy="107054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矩形 1">
                <a:extLst>
                  <a:ext uri="{FF2B5EF4-FFF2-40B4-BE49-F238E27FC236}">
                    <a16:creationId xmlns:a16="http://schemas.microsoft.com/office/drawing/2014/main" id="{7BE2B23C-A4DB-40FC-832C-A1C649A62201}"/>
                  </a:ext>
                </a:extLst>
              </p:cNvPr>
              <p:cNvSpPr/>
              <p:nvPr/>
            </p:nvSpPr>
            <p:spPr>
              <a:xfrm>
                <a:off x="8114571" y="2408173"/>
                <a:ext cx="2318994" cy="2123658"/>
              </a:xfrm>
              <a:prstGeom prst="rect">
                <a:avLst/>
              </a:prstGeom>
              <a:ln w="19050"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altLang="zh-CN" sz="2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sz="22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: </m:t>
                    </m:r>
                  </m:oMath>
                </a14:m>
                <a:r>
                  <a:rPr lang="en-US" altLang="zh-CN" sz="2200" dirty="0">
                    <a:solidFill>
                      <a:schemeClr val="tx1"/>
                    </a:solidFill>
                  </a:rPr>
                  <a:t>free flow travel time</a:t>
                </a:r>
              </a:p>
              <a:p>
                <a14:m>
                  <m:oMath xmlns:m="http://schemas.openxmlformats.org/officeDocument/2006/math">
                    <m:r>
                      <a:rPr lang="en-US" altLang="zh-CN" sz="2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altLang="zh-CN" sz="2200" dirty="0">
                    <a:solidFill>
                      <a:schemeClr val="tx1"/>
                    </a:solidFill>
                  </a:rPr>
                  <a:t>: traffic volume</a:t>
                </a:r>
              </a:p>
              <a:p>
                <a14:m>
                  <m:oMath xmlns:m="http://schemas.openxmlformats.org/officeDocument/2006/math">
                    <m:r>
                      <a:rPr lang="en-US" altLang="zh-CN" sz="2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altLang="zh-CN" sz="2200" dirty="0">
                    <a:solidFill>
                      <a:schemeClr val="tx1"/>
                    </a:solidFill>
                  </a:rPr>
                  <a:t>: capacity</a:t>
                </a:r>
              </a:p>
              <a:p>
                <a14:m>
                  <m:oMath xmlns:m="http://schemas.openxmlformats.org/officeDocument/2006/math">
                    <m:r>
                      <a:rPr lang="en-US" altLang="zh-CN" sz="2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altLang="zh-CN" sz="2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zh-CN" sz="2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𝐽𝐴</m:t>
                    </m:r>
                    <m:r>
                      <a:rPr lang="en-US" altLang="zh-CN" sz="2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zh-CN" altLang="en-US" sz="2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altLang="zh-CN" sz="2200" dirty="0">
                    <a:solidFill>
                      <a:schemeClr val="tx1"/>
                    </a:solidFill>
                  </a:rPr>
                  <a:t>: parameters</a:t>
                </a:r>
              </a:p>
            </p:txBody>
          </p:sp>
        </mc:Choice>
        <mc:Fallback xmlns="">
          <p:sp>
            <p:nvSpPr>
              <p:cNvPr id="28" name="矩形 1">
                <a:extLst>
                  <a:ext uri="{FF2B5EF4-FFF2-40B4-BE49-F238E27FC236}">
                    <a16:creationId xmlns:a16="http://schemas.microsoft.com/office/drawing/2014/main" id="{7BE2B23C-A4DB-40FC-832C-A1C649A622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4571" y="2408173"/>
                <a:ext cx="2318994" cy="2123658"/>
              </a:xfrm>
              <a:prstGeom prst="rect">
                <a:avLst/>
              </a:prstGeom>
              <a:blipFill>
                <a:blip r:embed="rId8"/>
                <a:stretch>
                  <a:fillRect l="-3125" t="-1709" r="-3646" b="-4558"/>
                </a:stretch>
              </a:blipFill>
              <a:ln w="1905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图片 11">
            <a:extLst>
              <a:ext uri="{FF2B5EF4-FFF2-40B4-BE49-F238E27FC236}">
                <a16:creationId xmlns:a16="http://schemas.microsoft.com/office/drawing/2014/main" id="{8CDC205B-A75E-429D-AC39-7014E71973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88298" y="129208"/>
            <a:ext cx="1091074" cy="141294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EEC1F39-A873-F72B-ED3A-5F6F058C8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BCFE5-F571-4DCF-8907-E4ABB89F290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1956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标题 57">
            <a:extLst>
              <a:ext uri="{FF2B5EF4-FFF2-40B4-BE49-F238E27FC236}">
                <a16:creationId xmlns:a16="http://schemas.microsoft.com/office/drawing/2014/main" id="{14ED93F8-7DB4-43CA-9462-273CDB2DAC65}"/>
              </a:ext>
            </a:extLst>
          </p:cNvPr>
          <p:cNvSpPr txBox="1">
            <a:spLocks/>
          </p:cNvSpPr>
          <p:nvPr/>
        </p:nvSpPr>
        <p:spPr>
          <a:xfrm>
            <a:off x="825443" y="179417"/>
            <a:ext cx="8372995" cy="6329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600" b="1"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300" dirty="0"/>
              <a:t>Limitations</a:t>
            </a:r>
            <a:r>
              <a:rPr lang="en-US" altLang="zh-CN" sz="3200" dirty="0"/>
              <a:t> of Volume-Delay Function (VDF)</a:t>
            </a:r>
            <a:endParaRPr lang="zh-CN" altLang="en-US" sz="3200" dirty="0"/>
          </a:p>
        </p:txBody>
      </p:sp>
      <p:graphicFrame>
        <p:nvGraphicFramePr>
          <p:cNvPr id="33" name="Object 6">
            <a:extLst>
              <a:ext uri="{FF2B5EF4-FFF2-40B4-BE49-F238E27FC236}">
                <a16:creationId xmlns:a16="http://schemas.microsoft.com/office/drawing/2014/main" id="{0D40C183-6F09-4455-9ADB-CD0E4329D2B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3307140"/>
              </p:ext>
            </p:extLst>
          </p:nvPr>
        </p:nvGraphicFramePr>
        <p:xfrm>
          <a:off x="1341408" y="3713018"/>
          <a:ext cx="3801840" cy="23410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VISIO" r:id="rId3" imgW="5314680" imgH="3273120" progId="Visio.Drawing.11">
                  <p:embed/>
                </p:oleObj>
              </mc:Choice>
              <mc:Fallback>
                <p:oleObj name="VISIO" r:id="rId3" imgW="5314680" imgH="3273120" progId="Visio.Drawing.11">
                  <p:embed/>
                  <p:pic>
                    <p:nvPicPr>
                      <p:cNvPr id="13" name="Object 6">
                        <a:extLst>
                          <a:ext uri="{FF2B5EF4-FFF2-40B4-BE49-F238E27FC236}">
                            <a16:creationId xmlns:a16="http://schemas.microsoft.com/office/drawing/2014/main" id="{DBC66AC2-388F-4460-B28C-80733633ACE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41408" y="3713018"/>
                        <a:ext cx="3801840" cy="234102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4" name="Picture 7">
            <a:extLst>
              <a:ext uri="{FF2B5EF4-FFF2-40B4-BE49-F238E27FC236}">
                <a16:creationId xmlns:a16="http://schemas.microsoft.com/office/drawing/2014/main" id="{C4A85E4C-D24A-46B0-963E-6AFF4CBB5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54152" y="3735477"/>
            <a:ext cx="4149349" cy="202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内容占位符 14">
            <a:extLst>
              <a:ext uri="{FF2B5EF4-FFF2-40B4-BE49-F238E27FC236}">
                <a16:creationId xmlns:a16="http://schemas.microsoft.com/office/drawing/2014/main" id="{A11F9DA9-1B3F-4531-A182-947AFF3698FA}"/>
              </a:ext>
            </a:extLst>
          </p:cNvPr>
          <p:cNvSpPr txBox="1">
            <a:spLocks/>
          </p:cNvSpPr>
          <p:nvPr/>
        </p:nvSpPr>
        <p:spPr>
          <a:xfrm>
            <a:off x="1341409" y="1116288"/>
            <a:ext cx="8372995" cy="339760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450"/>
              </a:spcBef>
              <a:buFont typeface="Wingdings" panose="05000000000000000000" pitchFamily="2" charset="2"/>
              <a:buChar char="Ø"/>
            </a:pPr>
            <a:r>
              <a:rPr lang="en-US" altLang="zh-CN" sz="2200" dirty="0">
                <a:solidFill>
                  <a:schemeClr val="tx2"/>
                </a:solidFill>
              </a:rPr>
              <a:t> </a:t>
            </a:r>
            <a:r>
              <a:rPr lang="en-US" altLang="zh-CN" sz="2200" dirty="0"/>
              <a:t>BPR volume-delay function</a:t>
            </a:r>
          </a:p>
          <a:p>
            <a:pPr lvl="1">
              <a:spcBef>
                <a:spcPts val="450"/>
              </a:spcBef>
            </a:pPr>
            <a:r>
              <a:rPr lang="en-US" altLang="zh-CN" sz="2200" dirty="0"/>
              <a:t> </a:t>
            </a:r>
            <a:r>
              <a:rPr lang="en-US" altLang="zh-CN" sz="2200" b="1" dirty="0"/>
              <a:t>Widely used </a:t>
            </a:r>
            <a:r>
              <a:rPr lang="en-US" altLang="zh-CN" sz="2200" dirty="0"/>
              <a:t>in static traffic assignment </a:t>
            </a:r>
          </a:p>
          <a:p>
            <a:pPr lvl="1">
              <a:spcBef>
                <a:spcPts val="450"/>
              </a:spcBef>
            </a:pPr>
            <a:r>
              <a:rPr lang="en-US" altLang="zh-CN" sz="2200" dirty="0"/>
              <a:t> Fail to capture </a:t>
            </a:r>
            <a:r>
              <a:rPr lang="en-US" altLang="zh-CN" sz="2200" b="1" dirty="0"/>
              <a:t>queue evolution</a:t>
            </a:r>
            <a:r>
              <a:rPr lang="en-US" altLang="zh-CN" sz="2200" dirty="0"/>
              <a:t>, building-up, propagation, dissipation</a:t>
            </a:r>
          </a:p>
          <a:p>
            <a:pPr lvl="1">
              <a:spcBef>
                <a:spcPts val="450"/>
              </a:spcBef>
            </a:pPr>
            <a:r>
              <a:rPr lang="en-US" altLang="zh-CN" sz="2200" dirty="0"/>
              <a:t> Fail to represent a </a:t>
            </a:r>
            <a:r>
              <a:rPr lang="en-US" altLang="zh-CN" sz="2200" b="1" dirty="0"/>
              <a:t>bottleneck </a:t>
            </a:r>
            <a:r>
              <a:rPr lang="en-US" altLang="zh-CN" sz="2200" dirty="0"/>
              <a:t>with low flow but high travel time</a:t>
            </a:r>
          </a:p>
          <a:p>
            <a:pPr lvl="1">
              <a:spcBef>
                <a:spcPts val="450"/>
              </a:spcBef>
            </a:pPr>
            <a:endParaRPr lang="en-US" altLang="zh-CN" sz="2200" dirty="0">
              <a:solidFill>
                <a:schemeClr val="tx2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5BA793B-F59A-D33C-D3D3-DAA4F17B5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BCFE5-F571-4DCF-8907-E4ABB89F290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0548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3">
            <a:extLst>
              <a:ext uri="{FF2B5EF4-FFF2-40B4-BE49-F238E27FC236}">
                <a16:creationId xmlns:a16="http://schemas.microsoft.com/office/drawing/2014/main" id="{B65023A5-E296-4EA4-9156-67462A16978B}"/>
              </a:ext>
            </a:extLst>
          </p:cNvPr>
          <p:cNvSpPr txBox="1">
            <a:spLocks/>
          </p:cNvSpPr>
          <p:nvPr/>
        </p:nvSpPr>
        <p:spPr>
          <a:xfrm>
            <a:off x="643467" y="321734"/>
            <a:ext cx="10905066" cy="1135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Calibration challenges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C826F579-C72E-4272-BDCC-FA3B01B1B83A}"/>
                  </a:ext>
                </a:extLst>
              </p:cNvPr>
              <p:cNvSpPr/>
              <p:nvPr/>
            </p:nvSpPr>
            <p:spPr>
              <a:xfrm>
                <a:off x="670705" y="1549018"/>
                <a:ext cx="9325350" cy="19851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spcAft>
                    <a:spcPts val="600"/>
                  </a:spcAft>
                  <a:buFont typeface="Wingdings" panose="05000000000000000000" pitchFamily="2" charset="2"/>
                  <a:buChar char="Ø"/>
                </a:pPr>
                <a:r>
                  <a:rPr lang="en-CA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Partition the VDF coordinate plane into 3 regimes with speed at capacity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CA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spcAft>
                    <a:spcPts val="600"/>
                  </a:spcAft>
                  <a:buFont typeface="Wingdings" panose="05000000000000000000" pitchFamily="2" charset="2"/>
                  <a:buChar char="Ø"/>
                </a:pPr>
                <a:r>
                  <a:rPr lang="en-CA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Regime A:</a:t>
                </a:r>
                <a:r>
                  <a:rPr lang="en-CA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Observed flow rate with undersaturated state </a:t>
                </a:r>
                <a:r>
                  <a:rPr lang="en-US" i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v/c</a:t>
                </a:r>
                <a:r>
                  <a:rPr 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≤ 1 and uninterrupted free speed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≥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CA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endParaRPr lang="en-US" dirty="0">
                  <a:solidFill>
                    <a:schemeClr val="tx1"/>
                  </a:solidFill>
                  <a:latin typeface="Times New Roman" panose="02020603050405020304" pitchFamily="18" charset="0"/>
                </a:endParaRPr>
              </a:p>
              <a:p>
                <a:pPr marL="285750" indent="-285750">
                  <a:spcAft>
                    <a:spcPts val="600"/>
                  </a:spcAft>
                  <a:buFont typeface="Wingdings" panose="05000000000000000000" pitchFamily="2" charset="2"/>
                  <a:buChar char="Ø"/>
                </a:pPr>
                <a:r>
                  <a:rPr lang="en-CA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Regime B:</a:t>
                </a:r>
                <a:r>
                  <a:rPr lang="en-CA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Observed reduced flow rate with </a:t>
                </a:r>
                <a:r>
                  <a:rPr 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saturated </a:t>
                </a:r>
                <a:r>
                  <a:rPr lang="en-CA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state </a:t>
                </a:r>
                <a:r>
                  <a:rPr lang="en-US" i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v/c</a:t>
                </a:r>
                <a:r>
                  <a:rPr 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≤ 1 and reduced speeds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CA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endParaRPr lang="en-US" dirty="0">
                  <a:solidFill>
                    <a:schemeClr val="tx1"/>
                  </a:solidFill>
                  <a:latin typeface="Times New Roman" panose="02020603050405020304" pitchFamily="18" charset="0"/>
                </a:endParaRPr>
              </a:p>
              <a:p>
                <a:pPr marL="285750" indent="-285750">
                  <a:spcAft>
                    <a:spcPts val="600"/>
                  </a:spcAft>
                  <a:buFont typeface="Wingdings" panose="05000000000000000000" pitchFamily="2" charset="2"/>
                  <a:buChar char="Ø"/>
                </a:pPr>
                <a:r>
                  <a:rPr lang="en-CA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Regime C:</a:t>
                </a:r>
                <a:r>
                  <a:rPr lang="en-CA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Unobserved but derived “demand” volume with </a:t>
                </a:r>
                <a:r>
                  <a:rPr 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oversaturated state </a:t>
                </a:r>
                <a:r>
                  <a:rPr lang="en-US" i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v/c</a:t>
                </a:r>
                <a:r>
                  <a:rPr 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≥ 1 with reduced speeds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CA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endPara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C826F579-C72E-4272-BDCC-FA3B01B1B8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705" y="1549018"/>
                <a:ext cx="9325350" cy="1985159"/>
              </a:xfrm>
              <a:prstGeom prst="rect">
                <a:avLst/>
              </a:prstGeom>
              <a:blipFill>
                <a:blip r:embed="rId2"/>
                <a:stretch>
                  <a:fillRect l="-392" t="-1534" b="-39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C6832B4A-AFE9-46F5-A7FA-20572FD3BD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3482" y="3225567"/>
            <a:ext cx="6310745" cy="299282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BD33429-6C96-44B5-9DCD-CF4FD086C03F}"/>
              </a:ext>
            </a:extLst>
          </p:cNvPr>
          <p:cNvSpPr/>
          <p:nvPr/>
        </p:nvSpPr>
        <p:spPr>
          <a:xfrm>
            <a:off x="1008816" y="4070186"/>
            <a:ext cx="30182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Three regimes in speed vs. v/c ratio coordinate plane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062D36E-AC9C-4CA4-9355-AF3490B62294}"/>
              </a:ext>
            </a:extLst>
          </p:cNvPr>
          <p:cNvSpPr txBox="1"/>
          <p:nvPr/>
        </p:nvSpPr>
        <p:spPr>
          <a:xfrm>
            <a:off x="2176234" y="6243315"/>
            <a:ext cx="92115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/>
              <a:t>Mtoi</a:t>
            </a:r>
            <a:r>
              <a:rPr lang="en-US" sz="1200" dirty="0"/>
              <a:t>, E. T., &amp; Moses, R. (2014). Calibration and evaluation of link congestion functions: applying intrinsic sensitivity of link speed as a practical consideration to heterogeneous facility types within urban network. Journal of Transportation Technologies.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32505D6-6DB7-0A09-5958-2B78964BA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BCFE5-F571-4DCF-8907-E4ABB89F290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9830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enter Bar">
  <a:themeElements>
    <a:clrScheme name="TFHRC">
      <a:dk1>
        <a:srgbClr val="000000"/>
      </a:dk1>
      <a:lt1>
        <a:srgbClr val="FFFFFF"/>
      </a:lt1>
      <a:dk2>
        <a:srgbClr val="1E3A6B"/>
      </a:dk2>
      <a:lt2>
        <a:srgbClr val="FFFFFF"/>
      </a:lt2>
      <a:accent1>
        <a:srgbClr val="1E3A6B"/>
      </a:accent1>
      <a:accent2>
        <a:srgbClr val="1C6DA6"/>
      </a:accent2>
      <a:accent3>
        <a:srgbClr val="1E3A6B"/>
      </a:accent3>
      <a:accent4>
        <a:srgbClr val="1C6DA6"/>
      </a:accent4>
      <a:accent5>
        <a:srgbClr val="1E3A6B"/>
      </a:accent5>
      <a:accent6>
        <a:srgbClr val="1C6DA6"/>
      </a:accent6>
      <a:hlink>
        <a:srgbClr val="1C6DA6"/>
      </a:hlink>
      <a:folHlink>
        <a:srgbClr val="7F7F7F"/>
      </a:folHlink>
    </a:clrScheme>
    <a:fontScheme name="TFHRC Fonts">
      <a:majorFont>
        <a:latin typeface="Trebuchet MS"/>
        <a:ea typeface=""/>
        <a:cs typeface=""/>
      </a:majorFont>
      <a:minorFont>
        <a:latin typeface="Arial"/>
        <a:ea typeface=""/>
        <a:cs typeface=""/>
      </a:minorFont>
    </a:fontScheme>
    <a:fmtScheme name="Smokey Glass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RA 2014 Template.potx" id="{4AEAAE2B-21CE-4C6E-ADB0-8A8BF6283E06}" vid="{A400E835-96E9-4B12-9D08-2AB3CA0AE863}"/>
    </a:ext>
  </a:extLst>
</a:theme>
</file>

<file path=ppt/theme/theme3.xml><?xml version="1.0" encoding="utf-8"?>
<a:theme xmlns:a="http://schemas.openxmlformats.org/drawingml/2006/main" name="Opening Remarks">
  <a:themeElements>
    <a:clrScheme name="TFHRC">
      <a:dk1>
        <a:srgbClr val="000000"/>
      </a:dk1>
      <a:lt1>
        <a:srgbClr val="FFFFFF"/>
      </a:lt1>
      <a:dk2>
        <a:srgbClr val="1E3A6B"/>
      </a:dk2>
      <a:lt2>
        <a:srgbClr val="FFFFFF"/>
      </a:lt2>
      <a:accent1>
        <a:srgbClr val="1E3A6B"/>
      </a:accent1>
      <a:accent2>
        <a:srgbClr val="1C6DA6"/>
      </a:accent2>
      <a:accent3>
        <a:srgbClr val="1E3A6B"/>
      </a:accent3>
      <a:accent4>
        <a:srgbClr val="1C6DA6"/>
      </a:accent4>
      <a:accent5>
        <a:srgbClr val="1E3A6B"/>
      </a:accent5>
      <a:accent6>
        <a:srgbClr val="1C6DA6"/>
      </a:accent6>
      <a:hlink>
        <a:srgbClr val="1C6DA6"/>
      </a:hlink>
      <a:folHlink>
        <a:srgbClr val="7F7F7F"/>
      </a:folHlink>
    </a:clrScheme>
    <a:fontScheme name="TFHRC Fonts">
      <a:majorFont>
        <a:latin typeface="Trebuchet MS"/>
        <a:ea typeface=""/>
        <a:cs typeface=""/>
      </a:majorFont>
      <a:minorFont>
        <a:latin typeface="Arial"/>
        <a:ea typeface=""/>
        <a:cs typeface=""/>
      </a:minorFont>
    </a:fontScheme>
    <a:fmtScheme name="Smokey Glass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RA 2014 Template.potx" id="{4AEAAE2B-21CE-4C6E-ADB0-8A8BF6283E06}" vid="{A400E835-96E9-4B12-9D08-2AB3CA0AE863}"/>
    </a:ext>
  </a:extLst>
</a:theme>
</file>

<file path=ppt/theme/theme4.xml><?xml version="1.0" encoding="utf-8"?>
<a:theme xmlns:a="http://schemas.openxmlformats.org/drawingml/2006/main" name="Standard Layouts">
  <a:themeElements>
    <a:clrScheme name="New TFHRC Theme Colors">
      <a:dk1>
        <a:srgbClr val="000000"/>
      </a:dk1>
      <a:lt1>
        <a:srgbClr val="FFFFFF"/>
      </a:lt1>
      <a:dk2>
        <a:srgbClr val="1E3A6B"/>
      </a:dk2>
      <a:lt2>
        <a:srgbClr val="FFFFFF"/>
      </a:lt2>
      <a:accent1>
        <a:srgbClr val="0070C0"/>
      </a:accent1>
      <a:accent2>
        <a:srgbClr val="1E3A6B"/>
      </a:accent2>
      <a:accent3>
        <a:srgbClr val="F6C700"/>
      </a:accent3>
      <a:accent4>
        <a:srgbClr val="9E1E59"/>
      </a:accent4>
      <a:accent5>
        <a:srgbClr val="3B1A52"/>
      </a:accent5>
      <a:accent6>
        <a:srgbClr val="1B5C42"/>
      </a:accent6>
      <a:hlink>
        <a:srgbClr val="1C6DA6"/>
      </a:hlink>
      <a:folHlink>
        <a:srgbClr val="7F7F7F"/>
      </a:folHlink>
    </a:clrScheme>
    <a:fontScheme name="TFHRC Fonts">
      <a:majorFont>
        <a:latin typeface="Trebuchet M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spe:Receivers xmlns:spe="http://schemas.microsoft.com/sharepoint/events"/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eting_x0020_Date xmlns="95b28682-a189-41cc-9993-d48032473616">2022-11-07T05:00:00+00:00</Meeting_x0020_Date>
    <Group_x0020_Meeting xmlns="95b28682-a189-41cc-9993-d48032473616">2022 11/7</Group_x0020_Meeting>
    <URL xmlns="http://schemas.microsoft.com/sharepoint/v3">
      <Url xsi:nil="true"/>
      <Description xsi:nil="true"/>
    </URL>
  </documentManagement>
</p:properties>
</file>

<file path=customXml/item3.xml><?xml version="1.0" encoding="utf-8"?>
<?mso-contentType ?>
<SharedContentType xmlns="Microsoft.SharePoint.Taxonomy.ContentTypeSync" SourceId="7ef604a7-ebc4-47af-96e9-7f1ad444f50a" ContentTypeId="0x0101" PreviousValue="false"/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1E73C6950FD8846A1206516366F16FA" ma:contentTypeVersion="13" ma:contentTypeDescription="Create a new document." ma:contentTypeScope="" ma:versionID="ef14cf360c94f37e3b78cd79c40a116b">
  <xsd:schema xmlns:xsd="http://www.w3.org/2001/XMLSchema" xmlns:xs="http://www.w3.org/2001/XMLSchema" xmlns:p="http://schemas.microsoft.com/office/2006/metadata/properties" xmlns:ns1="http://schemas.microsoft.com/sharepoint/v3" xmlns:ns2="95b28682-a189-41cc-9993-d48032473616" xmlns:ns3="16f00c2e-ac5c-418b-9f13-a0771dbd417d" targetNamespace="http://schemas.microsoft.com/office/2006/metadata/properties" ma:root="true" ma:fieldsID="5c83cb52a3fefc5f850fa88724a7715e" ns1:_="" ns2:_="" ns3:_="">
    <xsd:import namespace="http://schemas.microsoft.com/sharepoint/v3"/>
    <xsd:import namespace="95b28682-a189-41cc-9993-d48032473616"/>
    <xsd:import namespace="16f00c2e-ac5c-418b-9f13-a0771dbd417d"/>
    <xsd:element name="properties">
      <xsd:complexType>
        <xsd:sequence>
          <xsd:element name="documentManagement">
            <xsd:complexType>
              <xsd:all>
                <xsd:element ref="ns2:Meeting_x0020_Date"/>
                <xsd:element ref="ns2:Group_x0020_Meeting"/>
                <xsd:element ref="ns3:_dlc_DocId" minOccurs="0"/>
                <xsd:element ref="ns3:_dlc_DocIdUrl" minOccurs="0"/>
                <xsd:element ref="ns3:_dlc_DocIdPersistId" minOccurs="0"/>
                <xsd:element ref="ns1:URL" minOccurs="0"/>
                <xsd:element ref="ns3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URL" ma:index="13" nillable="true" ma:displayName="URL" ma:internalName="URL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b28682-a189-41cc-9993-d48032473616" elementFormDefault="qualified">
    <xsd:import namespace="http://schemas.microsoft.com/office/2006/documentManagement/types"/>
    <xsd:import namespace="http://schemas.microsoft.com/office/infopath/2007/PartnerControls"/>
    <xsd:element name="Meeting_x0020_Date" ma:index="8" ma:displayName="Meeting Date" ma:format="DateOnly" ma:internalName="Meeting_x0020_Date">
      <xsd:simpleType>
        <xsd:restriction base="dms:DateTime"/>
      </xsd:simpleType>
    </xsd:element>
    <xsd:element name="Group_x0020_Meeting" ma:index="9" ma:displayName="Group Meeting" ma:internalName="Group_x0020_Meeting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f00c2e-ac5c-418b-9f13-a0771dbd417d" elementFormDefault="qualified">
    <xsd:import namespace="http://schemas.microsoft.com/office/2006/documentManagement/types"/>
    <xsd:import namespace="http://schemas.microsoft.com/office/infopath/2007/PartnerControls"/>
    <xsd:element name="_dlc_DocId" ma:index="10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1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2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0A1584E-6707-44D4-AF55-5029D869AAF5}"/>
</file>

<file path=customXml/itemProps2.xml><?xml version="1.0" encoding="utf-8"?>
<ds:datastoreItem xmlns:ds="http://schemas.openxmlformats.org/officeDocument/2006/customXml" ds:itemID="{E83874B3-FC25-4E95-B5CD-18740910C41A}"/>
</file>

<file path=customXml/itemProps3.xml><?xml version="1.0" encoding="utf-8"?>
<ds:datastoreItem xmlns:ds="http://schemas.openxmlformats.org/officeDocument/2006/customXml" ds:itemID="{B055BADD-52DA-48B4-9919-3BE43ACBC2E9}"/>
</file>

<file path=customXml/itemProps4.xml><?xml version="1.0" encoding="utf-8"?>
<ds:datastoreItem xmlns:ds="http://schemas.openxmlformats.org/officeDocument/2006/customXml" ds:itemID="{5A55A9B9-38AC-4F9E-BC53-876141021DE6}"/>
</file>

<file path=customXml/itemProps5.xml><?xml version="1.0" encoding="utf-8"?>
<ds:datastoreItem xmlns:ds="http://schemas.openxmlformats.org/officeDocument/2006/customXml" ds:itemID="{3980221A-6FA9-4465-884A-0994EC08B845}"/>
</file>

<file path=docProps/app.xml><?xml version="1.0" encoding="utf-8"?>
<Properties xmlns="http://schemas.openxmlformats.org/officeDocument/2006/extended-properties" xmlns:vt="http://schemas.openxmlformats.org/officeDocument/2006/docPropsVTypes">
  <TotalTime>1443</TotalTime>
  <Words>3540</Words>
  <Application>Microsoft Office PowerPoint</Application>
  <PresentationFormat>Widescreen</PresentationFormat>
  <Paragraphs>610</Paragraphs>
  <Slides>46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46</vt:i4>
      </vt:variant>
    </vt:vector>
  </HeadingPairs>
  <TitlesOfParts>
    <vt:vector size="65" baseType="lpstr">
      <vt:lpstr>等线</vt:lpstr>
      <vt:lpstr>Arial</vt:lpstr>
      <vt:lpstr>Calibri</vt:lpstr>
      <vt:lpstr>Calibri Light</vt:lpstr>
      <vt:lpstr>Cambria Math</vt:lpstr>
      <vt:lpstr>Courier New</vt:lpstr>
      <vt:lpstr>inherit</vt:lpstr>
      <vt:lpstr>Open Sans</vt:lpstr>
      <vt:lpstr>Times New Roman</vt:lpstr>
      <vt:lpstr>Trebuchet MS</vt:lpstr>
      <vt:lpstr>Wingdings</vt:lpstr>
      <vt:lpstr>Office Theme</vt:lpstr>
      <vt:lpstr>Center Bar</vt:lpstr>
      <vt:lpstr>Opening Remarks</vt:lpstr>
      <vt:lpstr>Standard Layouts</vt:lpstr>
      <vt:lpstr>VISIO</vt:lpstr>
      <vt:lpstr>Visio.Drawing.15</vt:lpstr>
      <vt:lpstr>Visio</vt:lpstr>
      <vt:lpstr>Equation</vt:lpstr>
      <vt:lpstr>Data-driven Traffic Demand Models: Calibrating fundamental diagram of traffic flow and volume-delay functions from both speed and count data</vt:lpstr>
      <vt:lpstr>Outline</vt:lpstr>
      <vt:lpstr>Learning Objectives</vt:lpstr>
      <vt:lpstr>Introduction to volume-to-delay function</vt:lpstr>
      <vt:lpstr>Evolution of delay estimation methods</vt:lpstr>
      <vt:lpstr>Evolution of delay estimation methods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Link- and Corridor-Level Analytical VDF Model Validation</vt:lpstr>
      <vt:lpstr>Link- and Corridor-Level Validation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4. Reliable VMT/VHT estimates: Multi-resolution modeling using fluid-queue, volume-delay function, and big data</dc:title>
  <dc:creator>Mohammad Abbasi</dc:creator>
  <cp:lastModifiedBy>Gallup, Anna</cp:lastModifiedBy>
  <cp:revision>41</cp:revision>
  <dcterms:created xsi:type="dcterms:W3CDTF">2022-04-14T22:38:52Z</dcterms:created>
  <dcterms:modified xsi:type="dcterms:W3CDTF">2022-11-08T14:05:03Z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0x01010011E73C6950FD8846A1206516366F16FA</vt:lpwstr>
  </property>
  <property fmtid="{D5CDD505-2E9C-101B-9397-08002B2CF9AE}" pid="3" name="Order">
    <vt:r8>19000</vt:r8>
  </property>
</Properties>
</file>